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7_A7EE340E.xml" ContentType="application/vnd.ms-powerpoint.comments+xml"/>
  <Override PartName="/ppt/comments/modernComment_101_E3D135CF.xml" ContentType="application/vnd.ms-powerpoint.comments+xml"/>
  <Override PartName="/ppt/notesSlides/notesSlide4.xml" ContentType="application/vnd.openxmlformats-officedocument.presentationml.notesSlide+xml"/>
  <Override PartName="/ppt/comments/modernComment_108_413DD3FA.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2A_76D9E48.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2D_CAD6F773.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10E_5583AD82.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modernComment_102_C8D588B6.xml" ContentType="application/vnd.ms-powerpoint.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60" r:id="rId2"/>
    <p:sldId id="309" r:id="rId3"/>
    <p:sldId id="263" r:id="rId4"/>
    <p:sldId id="257" r:id="rId5"/>
    <p:sldId id="264" r:id="rId6"/>
    <p:sldId id="283" r:id="rId7"/>
    <p:sldId id="280" r:id="rId8"/>
    <p:sldId id="279" r:id="rId9"/>
    <p:sldId id="295" r:id="rId10"/>
    <p:sldId id="278" r:id="rId11"/>
    <p:sldId id="281" r:id="rId12"/>
    <p:sldId id="276" r:id="rId13"/>
    <p:sldId id="298" r:id="rId14"/>
    <p:sldId id="297" r:id="rId15"/>
    <p:sldId id="299" r:id="rId16"/>
    <p:sldId id="302" r:id="rId17"/>
    <p:sldId id="300" r:id="rId18"/>
    <p:sldId id="301" r:id="rId19"/>
    <p:sldId id="285" r:id="rId20"/>
    <p:sldId id="303" r:id="rId21"/>
    <p:sldId id="304" r:id="rId22"/>
    <p:sldId id="305" r:id="rId23"/>
    <p:sldId id="306" r:id="rId24"/>
    <p:sldId id="307" r:id="rId25"/>
    <p:sldId id="308" r:id="rId26"/>
    <p:sldId id="286" r:id="rId27"/>
    <p:sldId id="270" r:id="rId28"/>
    <p:sldId id="269" r:id="rId29"/>
    <p:sldId id="258" r:id="rId30"/>
    <p:sldId id="261" r:id="rId31"/>
    <p:sldId id="273" r:id="rId32"/>
    <p:sldId id="274" r:id="rId33"/>
    <p:sldId id="310" r:id="rId34"/>
    <p:sldId id="311" r:id="rId35"/>
    <p:sldId id="312" r:id="rId36"/>
    <p:sldId id="31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PAC flow" id="{B1579EC2-EC88-455A-BD18-DD19FD32603F}">
          <p14:sldIdLst>
            <p14:sldId id="260"/>
            <p14:sldId id="309"/>
            <p14:sldId id="263"/>
            <p14:sldId id="257"/>
          </p14:sldIdLst>
        </p14:section>
        <p14:section name="Mockup" id="{D8F848AC-8432-4385-950A-58C4368DB8E7}">
          <p14:sldIdLst>
            <p14:sldId id="264"/>
            <p14:sldId id="283"/>
          </p14:sldIdLst>
        </p14:section>
        <p14:section name="Mockup - PAC Officer Setup Event" id="{69323340-EC09-4832-B100-EF487F3FEC78}">
          <p14:sldIdLst>
            <p14:sldId id="280"/>
            <p14:sldId id="279"/>
            <p14:sldId id="295"/>
            <p14:sldId id="278"/>
          </p14:sldIdLst>
        </p14:section>
        <p14:section name="Mockup - TPAC New Application" id="{EB5163C7-D6F3-42E4-AAD9-3F36BA1ACEB6}">
          <p14:sldIdLst>
            <p14:sldId id="281"/>
            <p14:sldId id="276"/>
            <p14:sldId id="298"/>
            <p14:sldId id="297"/>
            <p14:sldId id="299"/>
            <p14:sldId id="302"/>
            <p14:sldId id="300"/>
            <p14:sldId id="301"/>
          </p14:sldIdLst>
        </p14:section>
        <p14:section name="Mockup - PAC Approval Officer" id="{FA4E6DB6-611A-4EBA-A889-982F0675D5F5}">
          <p14:sldIdLst>
            <p14:sldId id="285"/>
            <p14:sldId id="303"/>
            <p14:sldId id="304"/>
            <p14:sldId id="305"/>
            <p14:sldId id="306"/>
            <p14:sldId id="307"/>
            <p14:sldId id="308"/>
          </p14:sldIdLst>
        </p14:section>
        <p14:section name="Mockup - Check TPAC Status" id="{EFDAD3E9-51A9-4D3A-BE79-E75D30324A7B}">
          <p14:sldIdLst>
            <p14:sldId id="286"/>
            <p14:sldId id="270"/>
          </p14:sldIdLst>
        </p14:section>
        <p14:section name="Appendix" id="{0E843ECC-2383-44D7-9F87-346B04DFF2CC}">
          <p14:sldIdLst>
            <p14:sldId id="269"/>
            <p14:sldId id="258"/>
            <p14:sldId id="261"/>
            <p14:sldId id="273"/>
            <p14:sldId id="274"/>
            <p14:sldId id="310"/>
            <p14:sldId id="311"/>
            <p14:sldId id="312"/>
            <p14:sldId id="31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AD4910-81EB-A0CB-CDB4-6D38DC3CBE60}" name="Yang Qing Ling" initials="LYQ" userId="Yang Qing Ling" providerId="None"/>
  <p188:author id="{6783FF2D-E68F-9C05-248B-7FBE5C33F10E}" name="Thinh Ly" initials="TL" userId="S::lythinh@lythinh.onmicrosoft.com::9ea03b72-6d4b-4b14-9647-147a47a6fe91" providerId="AD"/>
  <p188:author id="{0D73B660-AF3C-ED01-168D-0C25D1B8D8A9}" name="Huu Han Nguyen" initials="HHN" userId="S::han@decisionScience365.onmicrosoft.com::0b0b5a69-b0f5-499b-b6ce-b2957a455105" providerId="AD"/>
  <p188:author id="{74543682-4152-3A5F-3535-7B81E0345A00}" name="Vanessa TOO (MCI)" initials="VT(" userId="S::Vanessa_TOO@mci.gov.sg::9c917548-deb3-48db-938b-435dbc27348a" providerId="AD"/>
  <p188:author id="{D68D9B83-BFB6-D0F6-F8BF-6974D398B6BF}" name="Gerald LIM (MCI)" initials="GL(" userId="S::Gerald_LIM@mci.gov.sg::db1d3eba-c8f0-46a4-82dc-e97e094a7cc2" providerId="AD"/>
  <p188:author id="{4F9165B0-7D28-7C07-B94E-4090A71D49C4}" name="Sze Wa LO (MCI)" initials="SWL(" userId="S::LO_Sze_Wa@mci.gov.sg::910e3fa4-f127-4bde-ab89-043c80767d62" providerId="AD"/>
  <p188:author id="{248DC1FD-727F-AD49-9DC2-79F76E41CF74}" name="Huu Han Nguyen" initials="HHN" userId="S::han@decisionscience365.onmicrosoft.com::0b0b5a69-b0f5-499b-b6ce-b2957a45510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C6E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77" autoAdjust="0"/>
    <p:restoredTop sz="84048" autoAdjust="0"/>
  </p:normalViewPr>
  <p:slideViewPr>
    <p:cSldViewPr snapToGrid="0">
      <p:cViewPr varScale="1">
        <p:scale>
          <a:sx n="93" d="100"/>
          <a:sy n="93" d="100"/>
        </p:scale>
        <p:origin x="18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omments/modernComment_101_E3D135CF.xml><?xml version="1.0" encoding="utf-8"?>
<p188:cmLst xmlns:a="http://schemas.openxmlformats.org/drawingml/2006/main" xmlns:r="http://schemas.openxmlformats.org/officeDocument/2006/relationships" xmlns:p188="http://schemas.microsoft.com/office/powerpoint/2018/8/main">
  <p188:cm id="{6D169225-4561-4DA6-BEC7-A31A49C89E82}" authorId="{4F9165B0-7D28-7C07-B94E-4090A71D49C4}" status="resolved" created="2023-05-22T08:01:19.211" complete="100000">
    <pc:sldMkLst xmlns:pc="http://schemas.microsoft.com/office/powerpoint/2013/main/command">
      <pc:docMk/>
      <pc:sldMk cId="3822138831" sldId="257"/>
    </pc:sldMkLst>
    <p188:pos x="9772650" y="1390650"/>
    <p188:replyLst>
      <p188:reply id="{66C3EA34-42F8-4C47-8458-83B509860C23}" authorId="{0D73B660-AF3C-ED01-168D-0C25D1B8D8A9}" created="2023-05-25T04:57:09.307">
        <p188:txBody>
          <a:bodyPr/>
          <a:lstStyle/>
          <a:p>
            <a:r>
              <a:rPr lang="en-SG"/>
              <a:t>Upated with more detail </a:t>
            </a:r>
          </a:p>
        </p188:txBody>
      </p188:reply>
    </p188:replyLst>
    <p188:txBody>
      <a:bodyPr/>
      <a:lstStyle/>
      <a:p>
        <a:r>
          <a:rPr lang="en-SG"/>
          <a:t>Info should only be populated into the form with consent from the SP holder e.g. by a click of a button </a:t>
        </a:r>
      </a:p>
    </p188:txBody>
  </p188:cm>
  <p188:cm id="{A6253F26-2BE8-4496-9555-54AA060BE28F}" authorId="{4F9165B0-7D28-7C07-B94E-4090A71D49C4}" status="resolved" created="2023-05-22T08:02:45.190" complete="100000">
    <pc:sldMkLst xmlns:pc="http://schemas.microsoft.com/office/powerpoint/2013/main/command">
      <pc:docMk/>
      <pc:sldMk cId="3822138831" sldId="257"/>
    </pc:sldMkLst>
    <p188:pos x="3552825" y="2219325"/>
    <p188:replyLst>
      <p188:reply id="{71F432DE-C61C-4440-9A4D-7EC61739143B}" authorId="{74543682-4152-3A5F-3535-7B81E0345A00}" created="2023-05-24T02:34:27.715">
        <p188:txBody>
          <a:bodyPr/>
          <a:lstStyle/>
          <a:p>
            <a:r>
              <a:rPr lang="en-SG"/>
              <a:t>Sorry, which part is only for SC and SPR? The comment does not seem to be targeted at a specific part of the slide. </a:t>
            </a:r>
          </a:p>
        </p188:txBody>
      </p188:reply>
      <p188:reply id="{CE8977BE-0F9F-403E-B699-A4D199ED5D52}" authorId="{4F9165B0-7D28-7C07-B94E-4090A71D49C4}" created="2023-05-25T02:08:53.571">
        <p188:txBody>
          <a:bodyPr/>
          <a:lstStyle/>
          <a:p>
            <a:r>
              <a:rPr lang="en-SG"/>
              <a:t>Sry, I was referring to the security screening. I have updated the positioning.</a:t>
            </a:r>
          </a:p>
        </p188:txBody>
      </p188:reply>
      <p188:reply id="{BB3DCF7E-6F77-4731-AF80-E1E2A28DED47}" authorId="{0D73B660-AF3C-ED01-168D-0C25D1B8D8A9}" created="2023-05-25T06:07:20.535">
        <p188:txBody>
          <a:bodyPr/>
          <a:lstStyle/>
          <a:p>
            <a:r>
              <a:rPr lang="en-SG"/>
              <a:t>Applicable for all TPAC application </a:t>
            </a:r>
          </a:p>
        </p188:txBody>
      </p188:reply>
    </p188:replyLst>
    <p188:txBody>
      <a:bodyPr/>
      <a:lstStyle/>
      <a:p>
        <a:r>
          <a:rPr lang="en-SG"/>
          <a:t>Only for SC and SPR.  @MAOD to confirm?</a:t>
        </a:r>
      </a:p>
    </p188:txBody>
  </p188:cm>
  <p188:cm id="{8D72AB82-E8FA-4D08-8643-599C98D7C3BF}" authorId="{4F9165B0-7D28-7C07-B94E-4090A71D49C4}" status="resolved" created="2023-05-22T08:06:35.640" complete="100000">
    <pc:sldMkLst xmlns:pc="http://schemas.microsoft.com/office/powerpoint/2013/main/command">
      <pc:docMk/>
      <pc:sldMk cId="3822138831" sldId="257"/>
    </pc:sldMkLst>
    <p188:replyLst>
      <p188:reply id="{C75F6B06-C2CA-40AE-B3C1-130ACC842FFF}" authorId="{0D73B660-AF3C-ED01-168D-0C25D1B8D8A9}" created="2023-05-25T04:57:21.878">
        <p188:txBody>
          <a:bodyPr/>
          <a:lstStyle/>
          <a:p>
            <a:r>
              <a:rPr lang="en-SG"/>
              <a:t>Yes a part of email, please refer slide 10 (PAC Approval Officer (3/3))</a:t>
            </a:r>
          </a:p>
        </p188:txBody>
      </p188:reply>
      <p188:reply id="{152D06B0-35B6-4D19-8168-568BF48B8044}" authorId="{0D73B660-AF3C-ED01-168D-0C25D1B8D8A9}" created="2023-05-25T06:20:47.657">
        <p188:txBody>
          <a:bodyPr/>
          <a:lstStyle/>
          <a:p>
            <a:r>
              <a:rPr lang="en-SG"/>
              <a:t>No, user click to the link in the email to downlaoad the TPAC card. Refer slide 11 for detail </a:t>
            </a:r>
          </a:p>
        </p188:txBody>
      </p188:reply>
    </p188:replyLst>
    <p188:txBody>
      <a:bodyPr/>
      <a:lstStyle/>
      <a:p>
        <a:r>
          <a:rPr lang="en-SG"/>
          <a:t>Will the eTPAC be sent as part of the email content?  Can show a sample of the email pls?</a:t>
        </a:r>
      </a:p>
    </p188:txBody>
  </p188:cm>
  <p188:cm id="{DA969B09-970A-4850-8CDC-D24673E2CFE0}" authorId="{4F9165B0-7D28-7C07-B94E-4090A71D49C4}" status="resolved" created="2023-05-22T08:14:13.768" complete="100000">
    <pc:sldMkLst xmlns:pc="http://schemas.microsoft.com/office/powerpoint/2013/main/command">
      <pc:docMk/>
      <pc:sldMk cId="3822138831" sldId="257"/>
    </pc:sldMkLst>
    <p188:pos x="10687050" y="3965575"/>
    <p188:replyLst>
      <p188:reply id="{6C5A4E56-A86D-4883-846A-AF04BA720C2A}" authorId="{0D73B660-AF3C-ED01-168D-0C25D1B8D8A9}" created="2023-05-25T06:37:27.279">
        <p188:txBody>
          <a:bodyPr/>
          <a:lstStyle/>
          <a:p>
            <a:r>
              <a:rPr lang="en-SG"/>
              <a:t>Refer the detail in slide 12</a:t>
            </a:r>
          </a:p>
        </p188:txBody>
      </p188:reply>
    </p188:replyLst>
    <p188:txBody>
      <a:bodyPr/>
      <a:lstStyle/>
      <a:p>
        <a:r>
          <a:rPr lang="en-SG"/>
          <a:t>Where will be this page?  Who can access to this page?
If applicant has a TPAC application, why does he need to key in the TPAC no. and scan QR code?
TPAC no. and QR code are only required by agency officer who wants to verify the PAC holder.</a:t>
        </a:r>
      </a:p>
    </p188:txBody>
  </p188:cm>
  <p188:cm id="{97FC5E99-7026-40DD-AB38-9E1F5864E36E}" authorId="{4F9165B0-7D28-7C07-B94E-4090A71D49C4}" created="2023-05-22T08:15:44.464">
    <pc:sldMkLst xmlns:pc="http://schemas.microsoft.com/office/powerpoint/2013/main/command">
      <pc:docMk/>
      <pc:sldMk cId="3822138831" sldId="257"/>
    </pc:sldMkLst>
    <p188:pos x="9623425" y="4645025"/>
    <p188:replyLst>
      <p188:reply id="{9BA86F34-C767-4B2A-9703-C65BF2143636}" authorId="{D68D9B83-BFB6-D0F6-F8BF-6974D398B6BF}" created="2023-05-24T10:34:40.180">
        <p188:txBody>
          <a:bodyPr/>
          <a:lstStyle/>
          <a:p>
            <a:r>
              <a:rPr lang="en-SG"/>
              <a:t>Yes, I think this is one my biggest question - how do we open a link for reporters to register based on a new event and how do we close the event? 
Separately, if it is a digital card and we are unable to collect the card back from journalists in person, is there a way we can deactivate the status immediately (should we choose to do so)?</a:t>
            </a:r>
          </a:p>
        </p188:txBody>
      </p188:reply>
      <p188:reply id="{988C0BDB-6548-45AF-8BBE-81C92AC8664F}" authorId="{0D73B660-AF3C-ED01-168D-0C25D1B8D8A9}" created="2023-05-25T04:58:01.042">
        <p188:txBody>
          <a:bodyPr/>
          <a:lstStyle/>
          <a:p>
            <a:r>
              <a:rPr lang="en-SG"/>
              <a:t>This is not a part of the workflow, this is an additional feature in the PAC Admin that we will develop to allow the PAC Admin can configure the public start/end date</a:t>
            </a:r>
          </a:p>
        </p188:txBody>
      </p188:reply>
      <p188:reply id="{479E68ED-50E0-44C4-B902-556EC5218E6E}" authorId="{0D73B660-AF3C-ED01-168D-0C25D1B8D8A9}" created="2023-05-25T06:38:47.947">
        <p188:txBody>
          <a:bodyPr/>
          <a:lstStyle/>
          <a:p>
            <a:r>
              <a:rPr lang="en-SG"/>
              <a:t>Discussed on 25 May
Design for multiple events
 + Need to have event management module 
  - Create / delete / modify 
 -  Each event : title / Description / start registration date / end registration date 
+Once an event is created. The URL of the event will be generated automatically (for pre/post login) 
+  The TPAC link contain the parameter (e.g. event=event-id)</a:t>
            </a:r>
          </a:p>
        </p188:txBody>
      </p188:reply>
    </p188:replyLst>
    <p188:txBody>
      <a:bodyPr/>
      <a:lstStyle/>
      <a:p>
        <a:r>
          <a:rPr lang="en-SG"/>
          <a:t>How does PAC Admin officer set start and end date of the TPAC?  I don’t see this in the workflow.</a:t>
        </a:r>
      </a:p>
    </p188:txBody>
  </p188:cm>
  <p188:cm id="{C3747A46-881C-4465-A138-CDB8A6C196D5}" authorId="{D68D9B83-BFB6-D0F6-F8BF-6974D398B6BF}" created="2023-05-24T11:04:28.221">
    <ac:txMkLst xmlns:ac="http://schemas.microsoft.com/office/drawing/2013/main/command">
      <pc:docMk xmlns:pc="http://schemas.microsoft.com/office/powerpoint/2013/main/command"/>
      <pc:sldMk xmlns:pc="http://schemas.microsoft.com/office/powerpoint/2013/main/command" cId="3822138831" sldId="257"/>
      <ac:graphicFrameMk id="4" creationId="{4AFC524A-A9CF-2814-8920-A51EF1571E99}"/>
      <ac:tblMk/>
      <ac:tcMk rowId="1933420986" colId="3914486625"/>
      <ac:txMk cp="0">
        <ac:context len="354" hash="316068027"/>
      </ac:txMk>
    </ac:txMkLst>
    <p188:replyLst>
      <p188:reply id="{64D3D5FE-841E-4BAC-9F90-D7BBE06F6FB7}" authorId="{0D73B660-AF3C-ED01-168D-0C25D1B8D8A9}" created="2023-05-25T06:39:11.992">
        <p188:txBody>
          <a:bodyPr/>
          <a:lstStyle/>
          <a:p>
            <a:r>
              <a:rPr lang="en-SG"/>
              <a:t>Yes can be done</a:t>
            </a:r>
          </a:p>
        </p188:txBody>
      </p188:reply>
    </p188:replyLst>
    <p188:txBody>
      <a:bodyPr/>
      <a:lstStyle/>
      <a:p>
        <a:r>
          <a:rPr lang="en-SG"/>
          <a:t>For No. 4, we might want to keep PAC Approving and Verifying Officers CC-ed that the application has been rejected. (i.e. rejection email should be sent to PAC approving and verifying officers too + MCI PAC mailbox)</a:t>
        </a:r>
      </a:p>
    </p188:txBody>
  </p188:cm>
</p188:cmLst>
</file>

<file path=ppt/comments/modernComment_102_C8D588B6.xml><?xml version="1.0" encoding="utf-8"?>
<p188:cmLst xmlns:a="http://schemas.openxmlformats.org/drawingml/2006/main" xmlns:r="http://schemas.openxmlformats.org/officeDocument/2006/relationships" xmlns:p188="http://schemas.microsoft.com/office/powerpoint/2018/8/main">
  <p188:cm id="{0A981E69-90DF-4419-8E0B-F70A4BE2EDE4}" authorId="{4F9165B0-7D28-7C07-B94E-4090A71D49C4}" created="2023-05-25T02:16:10.233">
    <ac:deMkLst xmlns:ac="http://schemas.microsoft.com/office/drawing/2013/main/command">
      <pc:docMk xmlns:pc="http://schemas.microsoft.com/office/powerpoint/2013/main/command"/>
      <pc:sldMk xmlns:pc="http://schemas.microsoft.com/office/powerpoint/2013/main/command" cId="3369437366" sldId="258"/>
      <ac:graphicFrameMk id="17" creationId="{9B64C412-09EC-5461-EB37-A427964C63F4}"/>
    </ac:deMkLst>
    <p188:replyLst>
      <p188:reply id="{201F997C-9EA5-4F33-AC93-5CBB105B8291}" authorId="{0D73B660-AF3C-ED01-168D-0C25D1B8D8A9}" created="2023-05-25T06:58:00.411">
        <p188:txBody>
          <a:bodyPr/>
          <a:lstStyle/>
          <a:p>
            <a:r>
              <a:rPr lang="en-SG"/>
              <a:t>Incorporate the tpac to pac (daily , monthluy) 
Provide the effort for daily &amp; monthly </a:t>
            </a:r>
          </a:p>
        </p188:txBody>
      </p188:reply>
    </p188:replyLst>
    <p188:txBody>
      <a:bodyPr/>
      <a:lstStyle/>
      <a:p>
        <a:r>
          <a:rPr lang="en-SG"/>
          <a:t>I don't understand this table and the clarifications here.</a:t>
        </a:r>
      </a:p>
    </p188:txBody>
  </p188:cm>
  <p188:cm id="{1A744867-C2CB-4DBF-AC41-C6575AA107EB}" authorId="{0D73B660-AF3C-ED01-168D-0C25D1B8D8A9}" created="2023-07-05T16:42:29.649">
    <ac:txMkLst xmlns:ac="http://schemas.microsoft.com/office/drawing/2013/main/command">
      <pc:docMk xmlns:pc="http://schemas.microsoft.com/office/powerpoint/2013/main/command"/>
      <pc:sldMk xmlns:pc="http://schemas.microsoft.com/office/powerpoint/2013/main/command" cId="3369437366" sldId="258"/>
      <ac:graphicFrameMk id="2" creationId="{CADB1FB5-FA17-239A-4915-504B8FC10C10}"/>
      <ac:tblMk/>
      <ac:tcMk rowId="2754928422" colId="266620819"/>
      <ac:txMk cp="0" len="9">
        <ac:context len="11" hash="1033098363"/>
      </ac:txMk>
    </ac:txMkLst>
    <p188:pos x="5502235" y="249236"/>
    <p188:txBody>
      <a:bodyPr/>
      <a:lstStyle/>
      <a:p>
        <a:r>
          <a:rPr lang="en-SG"/>
          <a:t>MAOD to advise </a:t>
        </a:r>
      </a:p>
    </p188:txBody>
  </p188:cm>
</p188:cmLst>
</file>

<file path=ppt/comments/modernComment_107_A7EE340E.xml><?xml version="1.0" encoding="utf-8"?>
<p188:cmLst xmlns:a="http://schemas.openxmlformats.org/drawingml/2006/main" xmlns:r="http://schemas.openxmlformats.org/officeDocument/2006/relationships" xmlns:p188="http://schemas.microsoft.com/office/powerpoint/2018/8/main">
  <p188:cm id="{352A492B-A7CB-4524-B826-05534BAC1F8B}" authorId="{4F9165B0-7D28-7C07-B94E-4090A71D49C4}" status="resolved" created="2023-05-22T03:57:37.330" complete="100000">
    <pc:sldMkLst xmlns:pc="http://schemas.microsoft.com/office/powerpoint/2013/main/command">
      <pc:docMk/>
      <pc:sldMk cId="2817405966" sldId="263"/>
    </pc:sldMkLst>
    <p188:pos x="1825625" y="4406900"/>
    <p188:replyLst>
      <p188:reply id="{E4D5B830-A24C-496C-8349-B0EDB2297C90}" authorId="{74543682-4152-3A5F-3535-7B81E0345A00}" created="2023-05-24T02:31:49.386">
        <p188:txBody>
          <a:bodyPr/>
          <a:lstStyle/>
          <a:p>
            <a:r>
              <a:rPr lang="en-SG"/>
              <a:t>Yes correct, only SCs and SPRs will be screened by MHA</a:t>
            </a:r>
          </a:p>
        </p188:txBody>
      </p188:reply>
      <p188:reply id="{737535A4-1FC1-4A71-8BC5-C41542E96154}" authorId="{0D73B660-AF3C-ED01-168D-0C25D1B8D8A9}" created="2023-05-25T05:39:36.677">
        <p188:txBody>
          <a:bodyPr/>
          <a:lstStyle/>
          <a:p>
            <a:r>
              <a:rPr lang="en-SG"/>
              <a:t>25 May: All TPAC applications will be route to MHA for security  screening</a:t>
            </a:r>
          </a:p>
        </p188:txBody>
      </p188:reply>
    </p188:replyLst>
    <p188:txBody>
      <a:bodyPr/>
      <a:lstStyle/>
      <a:p>
        <a:r>
          <a:rPr lang="en-SG"/>
          <a:t>Based on my understanding, only SCs and SPRs are subjected to MHA screening.  
@Vanessa, YQ and MOAD colleagues, can help to confirm this point pls?  Thanks.</a:t>
        </a:r>
      </a:p>
    </p188:txBody>
  </p188:cm>
  <p188:cm id="{D5DDE178-4E48-46F6-B941-20D0BE733A5B}" authorId="{4F9165B0-7D28-7C07-B94E-4090A71D49C4}" status="resolved" created="2023-05-22T04:00:38.019" complete="100000">
    <pc:sldMkLst xmlns:pc="http://schemas.microsoft.com/office/powerpoint/2013/main/command">
      <pc:docMk/>
      <pc:sldMk cId="2817405966" sldId="263"/>
    </pc:sldMkLst>
    <p188:pos x="6480175" y="5068887"/>
    <p188:replyLst>
      <p188:reply id="{6E839B7D-1AEF-437A-AE7B-ADFF6D737C75}" authorId="{0D73B660-AF3C-ED01-168D-0C25D1B8D8A9}" created="2023-05-25T04:54:27.306">
        <p188:txBody>
          <a:bodyPr/>
          <a:lstStyle/>
          <a:p>
            <a:r>
              <a:rPr lang="en-SG"/>
              <a:t>Updated yes/no
Also incorporate the table in the next slide </a:t>
            </a:r>
          </a:p>
        </p188:txBody>
      </p188:reply>
      <p188:reply id="{2F648406-8B64-47CB-A62E-475B0A324FD3}" authorId="{0D73B660-AF3C-ED01-168D-0C25D1B8D8A9}" created="2023-05-25T05:42:57.053">
        <p188:txBody>
          <a:bodyPr/>
          <a:lstStyle/>
          <a:p>
            <a:r>
              <a:rPr lang="en-SG"/>
              <a:t>System also record status</a:t>
            </a:r>
          </a:p>
        </p188:txBody>
      </p188:reply>
    </p188:replyLst>
    <p188:txBody>
      <a:bodyPr/>
      <a:lstStyle/>
      <a:p>
        <a:r>
          <a:rPr lang="en-SG"/>
          <a:t>Which flow is Yes and which flow is no?  Pls label
Please help to incorporate my clearance status format table to provide more clarity</a:t>
        </a:r>
      </a:p>
    </p188:txBody>
  </p188:cm>
  <p188:cm id="{9DB3EAD6-CB6A-4508-81F1-C24F106AFF1B}" authorId="{4F9165B0-7D28-7C07-B94E-4090A71D49C4}" status="resolved" created="2023-05-22T07:36:58.330" complete="100000">
    <pc:sldMkLst xmlns:pc="http://schemas.microsoft.com/office/powerpoint/2013/main/command">
      <pc:docMk/>
      <pc:sldMk cId="2817405966" sldId="263"/>
    </pc:sldMkLst>
    <p188:pos x="10083800" y="1362075"/>
    <p188:replyLst>
      <p188:reply id="{0B122A7D-D2BA-4C3B-AF26-C4F1C486D34A}" authorId="{0D73B660-AF3C-ED01-168D-0C25D1B8D8A9}" created="2023-05-25T04:55:21.540">
        <p188:txBody>
          <a:bodyPr/>
          <a:lstStyle/>
          <a:p>
            <a:r>
              <a:rPr lang="en-SG"/>
              <a:t>Yes updated </a:t>
            </a:r>
          </a:p>
        </p188:txBody>
      </p188:reply>
    </p188:replyLst>
    <p188:txBody>
      <a:bodyPr/>
      <a:lstStyle/>
      <a:p>
        <a:r>
          <a:rPr lang="en-SG"/>
          <a:t>Is this via email?  If yes, can specify pls.</a:t>
        </a:r>
      </a:p>
    </p188:txBody>
  </p188:cm>
  <p188:cm id="{D6446B97-7BF1-4E13-B6B5-21607F36559C}" authorId="{4F9165B0-7D28-7C07-B94E-4090A71D49C4}" status="resolved" created="2023-05-22T07:38:15.782" complete="100000">
    <pc:sldMkLst xmlns:pc="http://schemas.microsoft.com/office/powerpoint/2013/main/command">
      <pc:docMk/>
      <pc:sldMk cId="2817405966" sldId="263"/>
    </pc:sldMkLst>
    <p188:replyLst>
      <p188:reply id="{46CCBC65-0371-4DAD-9DD6-5C99153B10E7}" authorId="{0D73B660-AF3C-ED01-168D-0C25D1B8D8A9}" created="2023-05-25T04:56:12.524">
        <p188:txBody>
          <a:bodyPr/>
          <a:lstStyle/>
          <a:p>
            <a:r>
              <a:rPr lang="en-SG"/>
              <a:t>updated</a:t>
            </a:r>
          </a:p>
        </p188:txBody>
      </p188:reply>
    </p188:replyLst>
    <p188:txBody>
      <a:bodyPr/>
      <a:lstStyle/>
      <a:p>
        <a:r>
          <a:rPr lang="en-SG"/>
          <a:t>Which flow is for approved and which flow is for reject?  Pls label, thanks.</a:t>
        </a:r>
      </a:p>
    </p188:txBody>
  </p188:cm>
  <p188:cm id="{D4639BA3-33DB-4223-8B6A-30AA94A399F5}" authorId="{4F9165B0-7D28-7C07-B94E-4090A71D49C4}" status="resolved" created="2023-05-22T08:01:38.087" complete="100000">
    <pc:sldMkLst xmlns:pc="http://schemas.microsoft.com/office/powerpoint/2013/main/command">
      <pc:docMk/>
      <pc:sldMk cId="2817405966" sldId="263"/>
    </pc:sldMkLst>
    <p188:pos x="2165350" y="4956175"/>
    <p188:replyLst>
      <p188:reply id="{9F8C1656-C6A2-4110-9437-6F53C3628C36}" authorId="{0D73B660-AF3C-ED01-168D-0C25D1B8D8A9}" created="2023-05-25T04:56:17.007">
        <p188:txBody>
          <a:bodyPr/>
          <a:lstStyle/>
          <a:p>
            <a:r>
              <a:rPr lang="en-SG"/>
              <a:t>updated</a:t>
            </a:r>
          </a:p>
        </p188:txBody>
      </p188:reply>
    </p188:replyLst>
    <p188:txBody>
      <a:bodyPr/>
      <a:lstStyle/>
      <a:p>
        <a:r>
          <a:rPr lang="en-SG"/>
          <a:t>Typo… MHA</a:t>
        </a:r>
      </a:p>
    </p188:txBody>
  </p188:cm>
  <p188:cm id="{AC0E0337-6353-4518-AA20-5372B759EDAA}" authorId="{4F9165B0-7D28-7C07-B94E-4090A71D49C4}" status="resolved" created="2023-05-22T08:01:51.228" complete="100000">
    <pc:sldMkLst xmlns:pc="http://schemas.microsoft.com/office/powerpoint/2013/main/command">
      <pc:docMk/>
      <pc:sldMk cId="2817405966" sldId="263"/>
    </pc:sldMkLst>
    <p188:pos x="3740150" y="5010150"/>
    <p188:replyLst>
      <p188:reply id="{B5B3DAE5-F8CD-416C-98FA-CA8A9C8A6AF8}" authorId="{0D73B660-AF3C-ED01-168D-0C25D1B8D8A9}" created="2023-05-25T04:56:59.878">
        <p188:txBody>
          <a:bodyPr/>
          <a:lstStyle/>
          <a:p>
            <a:r>
              <a:rPr lang="en-SG"/>
              <a:t>upated</a:t>
            </a:r>
          </a:p>
        </p188:txBody>
      </p188:reply>
    </p188:replyLst>
    <p188:txBody>
      <a:bodyPr/>
      <a:lstStyle/>
      <a:p>
        <a:r>
          <a:rPr lang="en-SG"/>
          <a:t>Typo… MHA</a:t>
        </a:r>
      </a:p>
    </p188:txBody>
  </p188:cm>
  <p188:cm id="{0FFF5BF5-AF39-4263-97A1-A4A557A8151D}" authorId="{0D73B660-AF3C-ED01-168D-0C25D1B8D8A9}" created="2023-05-25T05:45:33.910">
    <ac:txMkLst xmlns:ac="http://schemas.microsoft.com/office/drawing/2013/main/command">
      <pc:docMk xmlns:pc="http://schemas.microsoft.com/office/powerpoint/2013/main/command"/>
      <pc:sldMk xmlns:pc="http://schemas.microsoft.com/office/powerpoint/2013/main/command" cId="2817405966" sldId="263"/>
      <ac:spMk id="167" creationId="{8409C783-6914-E166-54DD-501000665545}"/>
      <ac:txMk cp="9" len="7">
        <ac:context len="21" hash="3781345452"/>
      </ac:txMk>
    </ac:txMkLst>
    <p188:pos x="1654913" y="270909"/>
    <p188:replyLst>
      <p188:reply id="{FBA0C5DF-343C-4584-8AC7-73716779FCE1}" authorId="{0D73B660-AF3C-ED01-168D-0C25D1B8D8A9}" created="2023-06-12T06:58:13.972">
        <p188:txBody>
          <a:bodyPr/>
          <a:lstStyle/>
          <a:p>
            <a:r>
              <a:rPr lang="en-SG"/>
              <a:t>Provided. Appendix C</a:t>
            </a:r>
          </a:p>
        </p188:txBody>
      </p188:reply>
    </p188:replyLst>
    <p188:txBody>
      <a:bodyPr/>
      <a:lstStyle/>
      <a:p>
        <a:r>
          <a:rPr lang="en-SG"/>
          <a:t>For each step of the flow, the system will record the status of each step
Also provide the list of status </a:t>
        </a:r>
      </a:p>
    </p188:txBody>
  </p188:cm>
</p188:cmLst>
</file>

<file path=ppt/comments/modernComment_108_413DD3FA.xml><?xml version="1.0" encoding="utf-8"?>
<p188:cmLst xmlns:a="http://schemas.openxmlformats.org/drawingml/2006/main" xmlns:r="http://schemas.openxmlformats.org/officeDocument/2006/relationships" xmlns:p188="http://schemas.microsoft.com/office/powerpoint/2018/8/main">
  <p188:cm id="{910BF094-E5B4-4479-A1DB-68F66EC3D048}" authorId="{4F9165B0-7D28-7C07-B94E-4090A71D49C4}" created="2023-05-22T08:52:36.086">
    <pc:sldMkLst xmlns:pc="http://schemas.microsoft.com/office/powerpoint/2013/main/command">
      <pc:docMk/>
      <pc:sldMk cId="1094571002" sldId="264"/>
    </pc:sldMkLst>
    <p188:pos x="5918200" y="4921250"/>
    <p188:replyLst>
      <p188:reply id="{2E125EF4-22DF-4C0B-9B87-70A66DE23EB1}" authorId="{A8AD4910-81EB-A0CB-CDB4-6D38DC3CBE60}" created="2023-05-24T03:29:47.157">
        <p188:txBody>
          <a:bodyPr/>
          <a:lstStyle/>
          <a:p>
            <a:r>
              <a:rPr lang="en-SG"/>
              <a:t>Agree, TPACs should also be visible to Duty Officers in the PAC system, just like normal PACs</a:t>
            </a:r>
          </a:p>
        </p188:txBody>
      </p188:reply>
      <p188:reply id="{239871E8-C78B-4890-952F-7F6688E6FD58}" authorId="{D68D9B83-BFB6-D0F6-F8BF-6974D398B6BF}" created="2023-05-24T10:20:05.108">
        <p188:txBody>
          <a:bodyPr/>
          <a:lstStyle/>
          <a:p>
            <a:r>
              <a:rPr lang="en-SG"/>
              <a:t>Also suggest that PAC Verifying and Approving Officers should have sight of the status of all applications.
</a:t>
            </a:r>
          </a:p>
        </p188:txBody>
      </p188:reply>
      <p188:reply id="{E3AAB055-BD65-4074-8293-36980DEE1BBE}" authorId="{0D73B660-AF3C-ED01-168D-0C25D1B8D8A9}" created="2023-05-25T06:41:38.364">
        <p188:txBody>
          <a:bodyPr/>
          <a:lstStyle/>
          <a:p>
            <a:r>
              <a:rPr lang="en-SG"/>
              <a:t>Discuss on 25 May: 
PAC Approval Office to receive to review approve/reject the applciation 
PAC Officer can check status via PAC Admin &amp; self help
Other agency can check the status via Self help module </a:t>
            </a:r>
          </a:p>
        </p188:txBody>
      </p188:reply>
    </p188:replyLst>
    <p188:txBody>
      <a:bodyPr/>
      <a:lstStyle/>
      <a:p>
        <a:r>
          <a:rPr lang="en-SG"/>
          <a:t>I suggest to park this under PAC Duty Officers.  
@MAOD, may we seek your advices pls?
</a:t>
        </a:r>
      </a:p>
    </p188:txBody>
  </p188:cm>
</p188:cmLst>
</file>

<file path=ppt/comments/modernComment_10E_5583AD82.xml><?xml version="1.0" encoding="utf-8"?>
<p188:cmLst xmlns:a="http://schemas.openxmlformats.org/drawingml/2006/main" xmlns:r="http://schemas.openxmlformats.org/officeDocument/2006/relationships" xmlns:p188="http://schemas.microsoft.com/office/powerpoint/2018/8/main">
  <p188:cm id="{A08A7238-89B9-47CA-82F7-BA76AACF5A8C}" authorId="{4F9165B0-7D28-7C07-B94E-4090A71D49C4}" created="2023-05-25T02:13:15.484">
    <pc:sldMkLst xmlns:pc="http://schemas.microsoft.com/office/powerpoint/2013/main/command">
      <pc:docMk/>
      <pc:sldMk cId="1434692994" sldId="270"/>
    </pc:sldMkLst>
    <p188:pos x="8750300" y="2790825"/>
    <p188:txBody>
      <a:bodyPr/>
      <a:lstStyle/>
      <a:p>
        <a:r>
          <a:rPr lang="en-SG"/>
          <a:t>@DSA and MOAD,
Do we need the ID no. on the verification page?  I suggest to omit if possible.  If really need, just show only the last 4 digits.</a:t>
        </a:r>
      </a:p>
    </p188:txBody>
  </p188:cm>
  <p188:cm id="{A8F98390-94B4-46D1-AF0A-D63DF972EEE7}" authorId="{0D73B660-AF3C-ED01-168D-0C25D1B8D8A9}" created="2023-05-25T06:36:55.728">
    <ac:deMkLst xmlns:ac="http://schemas.microsoft.com/office/drawing/2013/main/command">
      <pc:docMk xmlns:pc="http://schemas.microsoft.com/office/powerpoint/2013/main/command"/>
      <pc:sldMk xmlns:pc="http://schemas.microsoft.com/office/powerpoint/2013/main/command" cId="1434692994" sldId="270"/>
      <ac:spMk id="2" creationId="{CF3B92A5-71DC-818B-8D45-F9F42C46DCFE}"/>
    </ac:deMkLst>
    <p188:replyLst>
      <p188:reply id="{3601E9D9-FE4F-4874-892D-B6CC7C395C24}" authorId="{0D73B660-AF3C-ED01-168D-0C25D1B8D8A9}" created="2023-06-12T07:35:15.021">
        <p188:txBody>
          <a:bodyPr/>
          <a:lstStyle/>
          <a:p>
            <a:r>
              <a:rPr lang="en-SG"/>
              <a:t>PAC Officer can check status via PAC Admin &amp; self help
Other agency can check the status via Self help module </a:t>
            </a:r>
          </a:p>
        </p188:txBody>
      </p188:reply>
    </p188:replyLst>
    <p188:txBody>
      <a:bodyPr/>
      <a:lstStyle/>
      <a:p>
        <a:r>
          <a:rPr lang="en-SG"/>
          <a:t>This feature is not required 
Enhance the self help to allow the Officer/Agency  to  check from self/help instead =&gt; DSA need to assess on this requirement</a:t>
        </a:r>
      </a:p>
    </p188:txBody>
  </p188:cm>
</p188:cmLst>
</file>

<file path=ppt/comments/modernComment_12A_76D9E48.xml><?xml version="1.0" encoding="utf-8"?>
<p188:cmLst xmlns:a="http://schemas.openxmlformats.org/drawingml/2006/main" xmlns:r="http://schemas.openxmlformats.org/officeDocument/2006/relationships" xmlns:p188="http://schemas.microsoft.com/office/powerpoint/2018/8/main">
  <p188:cm id="{2A7C872E-6ED3-9345-9DFC-E577B8E9BC03}" authorId="{248DC1FD-727F-AD49-9DC2-79F76E41CF74}" created="2023-11-22T09:53:13.247">
    <ac:txMkLst xmlns:ac="http://schemas.microsoft.com/office/drawing/2013/main/command">
      <pc:docMk xmlns:pc="http://schemas.microsoft.com/office/powerpoint/2013/main/command"/>
      <pc:sldMk xmlns:pc="http://schemas.microsoft.com/office/powerpoint/2013/main/command" cId="124624456" sldId="298"/>
      <ac:spMk id="9" creationId="{93925EDA-5019-4574-6EEE-386484D82BC0}"/>
      <ac:txMk cp="159" len="25">
        <ac:context len="269" hash="3547899934"/>
      </ac:txMk>
    </ac:txMkLst>
    <p188:pos x="2388493" y="1207135"/>
    <p188:replyLst>
      <p188:reply id="{B8297187-50F8-46DE-8F1D-D65143BEB88B}" authorId="{6783FF2D-E68F-9C05-248B-7FBE5C33F10E}" created="2023-11-28T04:41:17.344">
        <p188:txBody>
          <a:bodyPr/>
          <a:lstStyle/>
          <a:p>
            <a:r>
              <a:rPr lang="en-SG"/>
              <a:t>Add email field to notify email when submit applicant.</a:t>
            </a:r>
          </a:p>
        </p188:txBody>
      </p188:reply>
    </p188:replyLst>
    <p188:txBody>
      <a:bodyPr/>
      <a:lstStyle/>
      <a:p>
        <a:r>
          <a:rPr lang="en-US"/>
          <a:t>Add 1 more field to allow user to upload reference letleter (pdf, word, image, etc)
Apply for both singpaass &amp; non-sigpass holder </a:t>
        </a:r>
      </a:p>
    </p188:txBody>
  </p188:cm>
</p188:cmLst>
</file>

<file path=ppt/comments/modernComment_12D_CAD6F773.xml><?xml version="1.0" encoding="utf-8"?>
<p188:cmLst xmlns:a="http://schemas.openxmlformats.org/drawingml/2006/main" xmlns:r="http://schemas.openxmlformats.org/officeDocument/2006/relationships" xmlns:p188="http://schemas.microsoft.com/office/powerpoint/2018/8/main">
  <p188:cm id="{4D7E8B03-EC21-E246-A2BA-17E82A249FA6}" authorId="{248DC1FD-727F-AD49-9DC2-79F76E41CF74}" created="2023-11-22T09:48:15.710">
    <ac:txMkLst xmlns:ac="http://schemas.microsoft.com/office/drawing/2013/main/command">
      <pc:docMk xmlns:pc="http://schemas.microsoft.com/office/powerpoint/2013/main/command"/>
      <pc:sldMk xmlns:pc="http://schemas.microsoft.com/office/powerpoint/2013/main/command" cId="3403085683" sldId="301"/>
      <ac:spMk id="9" creationId="{93925EDA-5019-4574-6EEE-386484D82BC0}"/>
      <ac:txMk cp="180" len="24">
        <ac:context len="254" hash="1262536197"/>
      </ac:txMk>
    </ac:txMkLst>
    <p188:pos x="2051256" y="1228264"/>
    <p188:replyLst>
      <p188:reply id="{715C9FB5-E7CE-451A-92CD-C84C6987D7C6}" authorId="{6783FF2D-E68F-9C05-248B-7FBE5C33F10E}" created="2023-11-28T04:15:04.829">
        <p188:txBody>
          <a:bodyPr/>
          <a:lstStyle/>
          <a:p>
            <a:r>
              <a:rPr lang="en-SG"/>
              <a:t>Yes, PAC has send email when submit applicant.</a:t>
            </a:r>
          </a:p>
        </p188:txBody>
      </p188:reply>
    </p188:replyLst>
    <p188:txBody>
      <a:bodyPr/>
      <a:lstStyle/>
      <a:p>
        <a:r>
          <a:rPr lang="en-US"/>
          <a:t>Check if PAC has sent email to applicant; do the same for TPAC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A78470-FF61-4A6E-862B-5BA95EACABAF}" type="doc">
      <dgm:prSet loTypeId="urn:microsoft.com/office/officeart/2005/8/layout/process3" loCatId="process" qsTypeId="urn:microsoft.com/office/officeart/2005/8/quickstyle/simple1" qsCatId="simple" csTypeId="urn:microsoft.com/office/officeart/2005/8/colors/accent1_2" csCatId="accent1" phldr="1"/>
      <dgm:spPr/>
    </dgm:pt>
    <dgm:pt modelId="{AC722D9E-5F5E-48D8-AF22-C4BBD024BE25}">
      <dgm:prSet phldrT="[Text]" custT="1"/>
      <dgm:spPr>
        <a:solidFill>
          <a:schemeClr val="accent6">
            <a:lumMod val="75000"/>
          </a:schemeClr>
        </a:solidFill>
      </dgm:spPr>
      <dgm:t>
        <a:bodyPr/>
        <a:lstStyle/>
        <a:p>
          <a:r>
            <a:rPr lang="en-SG" sz="1200" dirty="0"/>
            <a:t>TPAC New Application</a:t>
          </a:r>
        </a:p>
      </dgm:t>
    </dgm:pt>
    <dgm:pt modelId="{CB64B354-6487-4EA6-983F-383232DA2454}" type="parTrans" cxnId="{AA07A4A4-ABFD-400E-9E89-AFAAE9813DDC}">
      <dgm:prSet/>
      <dgm:spPr/>
      <dgm:t>
        <a:bodyPr/>
        <a:lstStyle/>
        <a:p>
          <a:endParaRPr lang="en-SG"/>
        </a:p>
      </dgm:t>
    </dgm:pt>
    <dgm:pt modelId="{41950A5C-A79C-40A3-85CF-A87F78A27864}" type="sibTrans" cxnId="{AA07A4A4-ABFD-400E-9E89-AFAAE9813DDC}">
      <dgm:prSet/>
      <dgm:spPr/>
      <dgm:t>
        <a:bodyPr/>
        <a:lstStyle/>
        <a:p>
          <a:endParaRPr lang="en-SG"/>
        </a:p>
      </dgm:t>
    </dgm:pt>
    <dgm:pt modelId="{7DC17570-38FC-45FC-8402-093048E0D074}">
      <dgm:prSet phldrT="[Text]" custT="1"/>
      <dgm:spPr>
        <a:solidFill>
          <a:schemeClr val="accent2">
            <a:lumMod val="75000"/>
          </a:schemeClr>
        </a:solidFill>
      </dgm:spPr>
      <dgm:t>
        <a:bodyPr/>
        <a:lstStyle/>
        <a:p>
          <a:r>
            <a:rPr lang="en-SG" sz="1200" dirty="0"/>
            <a:t>PAC Approval Officer</a:t>
          </a:r>
        </a:p>
      </dgm:t>
    </dgm:pt>
    <dgm:pt modelId="{152BDF2F-2B20-46B2-B7D2-6F4C2B959A58}" type="parTrans" cxnId="{073E1635-DC0F-4C3A-A30C-6739B38E0516}">
      <dgm:prSet/>
      <dgm:spPr/>
      <dgm:t>
        <a:bodyPr/>
        <a:lstStyle/>
        <a:p>
          <a:endParaRPr lang="en-SG"/>
        </a:p>
      </dgm:t>
    </dgm:pt>
    <dgm:pt modelId="{98CB0EB1-74C2-490F-A40B-89B10D3A6261}" type="sibTrans" cxnId="{073E1635-DC0F-4C3A-A30C-6739B38E0516}">
      <dgm:prSet/>
      <dgm:spPr/>
      <dgm:t>
        <a:bodyPr/>
        <a:lstStyle/>
        <a:p>
          <a:endParaRPr lang="en-SG"/>
        </a:p>
      </dgm:t>
    </dgm:pt>
    <dgm:pt modelId="{1E80A2B5-2EA8-4C1B-8C40-B83B8CA26744}">
      <dgm:prSet phldrT="[Text]" custT="1"/>
      <dgm:spPr>
        <a:solidFill>
          <a:srgbClr val="7030A0"/>
        </a:solidFill>
      </dgm:spPr>
      <dgm:t>
        <a:bodyPr/>
        <a:lstStyle/>
        <a:p>
          <a:r>
            <a:rPr lang="en-SG" sz="1200" dirty="0"/>
            <a:t>PAC Approval Officer Check TPAC Status </a:t>
          </a:r>
        </a:p>
      </dgm:t>
    </dgm:pt>
    <dgm:pt modelId="{4E93C450-39F1-48BA-80F2-ECF7875415BA}" type="parTrans" cxnId="{D8C89091-A32B-4BEC-9365-535706D6D3C6}">
      <dgm:prSet/>
      <dgm:spPr/>
      <dgm:t>
        <a:bodyPr/>
        <a:lstStyle/>
        <a:p>
          <a:endParaRPr lang="en-SG"/>
        </a:p>
      </dgm:t>
    </dgm:pt>
    <dgm:pt modelId="{A5778C0D-6C3C-456D-B260-03C0EE34EFC8}" type="sibTrans" cxnId="{D8C89091-A32B-4BEC-9365-535706D6D3C6}">
      <dgm:prSet/>
      <dgm:spPr/>
      <dgm:t>
        <a:bodyPr/>
        <a:lstStyle/>
        <a:p>
          <a:endParaRPr lang="en-SG"/>
        </a:p>
      </dgm:t>
    </dgm:pt>
    <dgm:pt modelId="{FD69F819-1AAA-4B17-84EC-8553E870EFEF}">
      <dgm:prSet phldrT="[Text]" custT="1"/>
      <dgm:spPr/>
      <dgm:t>
        <a:bodyPr/>
        <a:lstStyle/>
        <a:p>
          <a:r>
            <a:rPr lang="en-SG" sz="1200" dirty="0"/>
            <a:t>Submit application</a:t>
          </a:r>
        </a:p>
      </dgm:t>
    </dgm:pt>
    <dgm:pt modelId="{7C3308A9-3D14-4C25-BB34-D6228CB049BE}" type="parTrans" cxnId="{06BFB911-95BE-4CB5-9D3A-296C8D360E56}">
      <dgm:prSet/>
      <dgm:spPr/>
      <dgm:t>
        <a:bodyPr/>
        <a:lstStyle/>
        <a:p>
          <a:endParaRPr lang="en-SG"/>
        </a:p>
      </dgm:t>
    </dgm:pt>
    <dgm:pt modelId="{8AA452AD-A384-4436-8303-6E7CB08EFD1A}" type="sibTrans" cxnId="{06BFB911-95BE-4CB5-9D3A-296C8D360E56}">
      <dgm:prSet/>
      <dgm:spPr/>
      <dgm:t>
        <a:bodyPr/>
        <a:lstStyle/>
        <a:p>
          <a:endParaRPr lang="en-SG"/>
        </a:p>
      </dgm:t>
    </dgm:pt>
    <dgm:pt modelId="{13449AD6-75EB-4ED3-A8A5-0F436FE04E1D}">
      <dgm:prSet phldrT="[Text]" custT="1"/>
      <dgm:spPr/>
      <dgm:t>
        <a:bodyPr/>
        <a:lstStyle/>
        <a:p>
          <a:r>
            <a:rPr lang="en-SG" sz="1200" dirty="0"/>
            <a:t>Receive the notification for application review</a:t>
          </a:r>
        </a:p>
      </dgm:t>
    </dgm:pt>
    <dgm:pt modelId="{71B3EC90-0F79-4EE7-BC73-28127E07FD66}" type="parTrans" cxnId="{55D6F4A9-9764-45AF-8532-DFD6E0C09D05}">
      <dgm:prSet/>
      <dgm:spPr/>
      <dgm:t>
        <a:bodyPr/>
        <a:lstStyle/>
        <a:p>
          <a:endParaRPr lang="en-SG"/>
        </a:p>
      </dgm:t>
    </dgm:pt>
    <dgm:pt modelId="{BF06FF9B-325A-4862-8783-1905417FF186}" type="sibTrans" cxnId="{55D6F4A9-9764-45AF-8532-DFD6E0C09D05}">
      <dgm:prSet/>
      <dgm:spPr/>
      <dgm:t>
        <a:bodyPr/>
        <a:lstStyle/>
        <a:p>
          <a:endParaRPr lang="en-SG"/>
        </a:p>
      </dgm:t>
    </dgm:pt>
    <dgm:pt modelId="{6D708F39-0C34-4853-A01D-EE4D14BB9389}">
      <dgm:prSet phldrT="[Text]" custT="1"/>
      <dgm:spPr/>
      <dgm:t>
        <a:bodyPr/>
        <a:lstStyle/>
        <a:p>
          <a:r>
            <a:rPr lang="en-SG" sz="1200" dirty="0"/>
            <a:t>Approve / reject the application</a:t>
          </a:r>
        </a:p>
      </dgm:t>
    </dgm:pt>
    <dgm:pt modelId="{3B7E8551-7584-4FF3-81C5-B2BE792A999D}" type="parTrans" cxnId="{32F268C9-DAC0-442F-8E0F-1D542B8DCABF}">
      <dgm:prSet/>
      <dgm:spPr/>
      <dgm:t>
        <a:bodyPr/>
        <a:lstStyle/>
        <a:p>
          <a:endParaRPr lang="en-SG"/>
        </a:p>
      </dgm:t>
    </dgm:pt>
    <dgm:pt modelId="{09928674-38F1-4C60-8E15-01532B9C78B7}" type="sibTrans" cxnId="{32F268C9-DAC0-442F-8E0F-1D542B8DCABF}">
      <dgm:prSet/>
      <dgm:spPr/>
      <dgm:t>
        <a:bodyPr/>
        <a:lstStyle/>
        <a:p>
          <a:endParaRPr lang="en-SG"/>
        </a:p>
      </dgm:t>
    </dgm:pt>
    <dgm:pt modelId="{9B22E716-C135-49BA-8EA4-D8CF12666CA3}">
      <dgm:prSet phldrT="[Text]" custT="1"/>
      <dgm:spPr/>
      <dgm:t>
        <a:bodyPr/>
        <a:lstStyle/>
        <a:p>
          <a:r>
            <a:rPr lang="en-SG" sz="1200" dirty="0"/>
            <a:t>Check application status</a:t>
          </a:r>
        </a:p>
      </dgm:t>
    </dgm:pt>
    <dgm:pt modelId="{62052FD2-A0E0-482E-87AE-A77A946C0582}" type="parTrans" cxnId="{A0CA659B-31E1-49B6-9584-529064EDD0BA}">
      <dgm:prSet/>
      <dgm:spPr/>
      <dgm:t>
        <a:bodyPr/>
        <a:lstStyle/>
        <a:p>
          <a:endParaRPr lang="en-SG"/>
        </a:p>
      </dgm:t>
    </dgm:pt>
    <dgm:pt modelId="{4DD3ADBC-2284-4CE0-8157-794E1D9F7EA5}" type="sibTrans" cxnId="{A0CA659B-31E1-49B6-9584-529064EDD0BA}">
      <dgm:prSet/>
      <dgm:spPr/>
      <dgm:t>
        <a:bodyPr/>
        <a:lstStyle/>
        <a:p>
          <a:endParaRPr lang="en-SG"/>
        </a:p>
      </dgm:t>
    </dgm:pt>
    <dgm:pt modelId="{A498B387-71CA-45B0-8723-4D9A63CA9AB6}">
      <dgm:prSet phldrT="[Text]" custT="1"/>
      <dgm:spPr/>
      <dgm:t>
        <a:bodyPr/>
        <a:lstStyle/>
        <a:p>
          <a:r>
            <a:rPr lang="en-SG" sz="1200" dirty="0"/>
            <a:t>Check application status via PAC Admin or Self-help module </a:t>
          </a:r>
        </a:p>
      </dgm:t>
    </dgm:pt>
    <dgm:pt modelId="{1D5F72C0-AC9E-4066-A856-80FD5ED520BA}" type="parTrans" cxnId="{DCEBB9CC-2F5A-4048-9139-69582FB3C4C9}">
      <dgm:prSet/>
      <dgm:spPr/>
      <dgm:t>
        <a:bodyPr/>
        <a:lstStyle/>
        <a:p>
          <a:endParaRPr lang="en-SG"/>
        </a:p>
      </dgm:t>
    </dgm:pt>
    <dgm:pt modelId="{9BC21C84-2290-4B4B-B473-C189BBA18ADE}" type="sibTrans" cxnId="{DCEBB9CC-2F5A-4048-9139-69582FB3C4C9}">
      <dgm:prSet/>
      <dgm:spPr/>
      <dgm:t>
        <a:bodyPr/>
        <a:lstStyle/>
        <a:p>
          <a:endParaRPr lang="en-SG"/>
        </a:p>
      </dgm:t>
    </dgm:pt>
    <dgm:pt modelId="{149A90F8-78CF-45E2-A343-2C018A45E9EB}">
      <dgm:prSet phldrT="[Text]" custT="1"/>
      <dgm:spPr/>
      <dgm:t>
        <a:bodyPr/>
        <a:lstStyle/>
        <a:p>
          <a:endParaRPr lang="en-SG" sz="1200" dirty="0"/>
        </a:p>
      </dgm:t>
    </dgm:pt>
    <dgm:pt modelId="{D158300B-A63D-485E-9276-4F6C55A7F27D}" type="parTrans" cxnId="{4EFCB256-693E-42F3-AFA4-4433751433B8}">
      <dgm:prSet/>
      <dgm:spPr/>
      <dgm:t>
        <a:bodyPr/>
        <a:lstStyle/>
        <a:p>
          <a:endParaRPr lang="en-SG"/>
        </a:p>
      </dgm:t>
    </dgm:pt>
    <dgm:pt modelId="{521EB74A-518A-4760-8287-58CB2EAA4B2B}" type="sibTrans" cxnId="{4EFCB256-693E-42F3-AFA4-4433751433B8}">
      <dgm:prSet/>
      <dgm:spPr/>
      <dgm:t>
        <a:bodyPr/>
        <a:lstStyle/>
        <a:p>
          <a:endParaRPr lang="en-SG"/>
        </a:p>
      </dgm:t>
    </dgm:pt>
    <dgm:pt modelId="{84C53AD4-E052-45B6-86F4-D79F28EC28A4}">
      <dgm:prSet phldrT="[Text]" custT="1"/>
      <dgm:spPr/>
      <dgm:t>
        <a:bodyPr/>
        <a:lstStyle/>
        <a:p>
          <a:r>
            <a:rPr lang="en-SG" sz="1200" dirty="0"/>
            <a:t>Allow other agency to check TPAC status as well</a:t>
          </a:r>
        </a:p>
      </dgm:t>
    </dgm:pt>
    <dgm:pt modelId="{50EA06C7-8EB1-485F-8D9D-1E0E00725892}" type="parTrans" cxnId="{D5CFDA3F-B3C6-44AF-9890-ECC5A5F80C8A}">
      <dgm:prSet/>
      <dgm:spPr/>
      <dgm:t>
        <a:bodyPr/>
        <a:lstStyle/>
        <a:p>
          <a:endParaRPr lang="en-SG"/>
        </a:p>
      </dgm:t>
    </dgm:pt>
    <dgm:pt modelId="{5508E9B9-7027-45B6-8557-B08C0274B181}" type="sibTrans" cxnId="{D5CFDA3F-B3C6-44AF-9890-ECC5A5F80C8A}">
      <dgm:prSet/>
      <dgm:spPr/>
      <dgm:t>
        <a:bodyPr/>
        <a:lstStyle/>
        <a:p>
          <a:endParaRPr lang="en-SG"/>
        </a:p>
      </dgm:t>
    </dgm:pt>
    <dgm:pt modelId="{E80AEDED-9E63-4EB1-A56C-0C303263B2E8}">
      <dgm:prSet phldrT="[Text]" custT="1"/>
      <dgm:spPr>
        <a:solidFill>
          <a:schemeClr val="accent4">
            <a:lumMod val="75000"/>
          </a:schemeClr>
        </a:solidFill>
      </dgm:spPr>
      <dgm:t>
        <a:bodyPr/>
        <a:lstStyle/>
        <a:p>
          <a:r>
            <a:rPr lang="en-SG" sz="1200" dirty="0"/>
            <a:t>PAC Approval Officer Setup Event</a:t>
          </a:r>
        </a:p>
      </dgm:t>
    </dgm:pt>
    <dgm:pt modelId="{06F78433-1EBE-4A3D-837B-9D9251AD9A05}" type="parTrans" cxnId="{D5797605-2331-4F26-8E1D-C39FBE8A621A}">
      <dgm:prSet/>
      <dgm:spPr/>
      <dgm:t>
        <a:bodyPr/>
        <a:lstStyle/>
        <a:p>
          <a:endParaRPr lang="en-SG"/>
        </a:p>
      </dgm:t>
    </dgm:pt>
    <dgm:pt modelId="{545B496F-BA2C-4933-9279-E5D9AC04C792}" type="sibTrans" cxnId="{D5797605-2331-4F26-8E1D-C39FBE8A621A}">
      <dgm:prSet/>
      <dgm:spPr/>
      <dgm:t>
        <a:bodyPr/>
        <a:lstStyle/>
        <a:p>
          <a:endParaRPr lang="en-SG"/>
        </a:p>
      </dgm:t>
    </dgm:pt>
    <dgm:pt modelId="{E2060C69-0659-4FF4-80C0-F46C0705A9A6}">
      <dgm:prSet phldrT="[Text]" custT="1"/>
      <dgm:spPr/>
      <dgm:t>
        <a:bodyPr/>
        <a:lstStyle/>
        <a:p>
          <a:r>
            <a:rPr lang="en-SG" sz="1200" dirty="0"/>
            <a:t>Create and Manage events</a:t>
          </a:r>
        </a:p>
      </dgm:t>
    </dgm:pt>
    <dgm:pt modelId="{DD325D3D-FF1F-4833-B16D-430FC7789280}" type="parTrans" cxnId="{16D04A33-6B81-4880-A150-FB8CA8DA28DC}">
      <dgm:prSet/>
      <dgm:spPr/>
      <dgm:t>
        <a:bodyPr/>
        <a:lstStyle/>
        <a:p>
          <a:endParaRPr lang="en-SG"/>
        </a:p>
      </dgm:t>
    </dgm:pt>
    <dgm:pt modelId="{0C52D711-1BFA-4806-930D-148096CE29FD}" type="sibTrans" cxnId="{16D04A33-6B81-4880-A150-FB8CA8DA28DC}">
      <dgm:prSet/>
      <dgm:spPr/>
      <dgm:t>
        <a:bodyPr/>
        <a:lstStyle/>
        <a:p>
          <a:endParaRPr lang="en-SG"/>
        </a:p>
      </dgm:t>
    </dgm:pt>
    <dgm:pt modelId="{6B5EBC78-9104-45FF-B37B-5B21B5950265}" type="pres">
      <dgm:prSet presAssocID="{80A78470-FF61-4A6E-862B-5BA95EACABAF}" presName="linearFlow" presStyleCnt="0">
        <dgm:presLayoutVars>
          <dgm:dir/>
          <dgm:animLvl val="lvl"/>
          <dgm:resizeHandles val="exact"/>
        </dgm:presLayoutVars>
      </dgm:prSet>
      <dgm:spPr/>
    </dgm:pt>
    <dgm:pt modelId="{8D364697-88F4-471F-8AC2-042F2442D8B9}" type="pres">
      <dgm:prSet presAssocID="{E80AEDED-9E63-4EB1-A56C-0C303263B2E8}" presName="composite" presStyleCnt="0"/>
      <dgm:spPr/>
    </dgm:pt>
    <dgm:pt modelId="{AF81753E-C43E-4C4F-ACA4-341071B88B35}" type="pres">
      <dgm:prSet presAssocID="{E80AEDED-9E63-4EB1-A56C-0C303263B2E8}" presName="parTx" presStyleLbl="node1" presStyleIdx="0" presStyleCnt="4">
        <dgm:presLayoutVars>
          <dgm:chMax val="0"/>
          <dgm:chPref val="0"/>
          <dgm:bulletEnabled val="1"/>
        </dgm:presLayoutVars>
      </dgm:prSet>
      <dgm:spPr/>
    </dgm:pt>
    <dgm:pt modelId="{88669AAF-CED6-4E63-A1CF-726896E5D565}" type="pres">
      <dgm:prSet presAssocID="{E80AEDED-9E63-4EB1-A56C-0C303263B2E8}" presName="parSh" presStyleLbl="node1" presStyleIdx="0" presStyleCnt="4"/>
      <dgm:spPr/>
    </dgm:pt>
    <dgm:pt modelId="{5DF18368-61B3-4996-BFE2-1F81C920169D}" type="pres">
      <dgm:prSet presAssocID="{E80AEDED-9E63-4EB1-A56C-0C303263B2E8}" presName="desTx" presStyleLbl="fgAcc1" presStyleIdx="0" presStyleCnt="4">
        <dgm:presLayoutVars>
          <dgm:bulletEnabled val="1"/>
        </dgm:presLayoutVars>
      </dgm:prSet>
      <dgm:spPr/>
    </dgm:pt>
    <dgm:pt modelId="{8560794B-1650-4716-AE63-B4893EDAE45A}" type="pres">
      <dgm:prSet presAssocID="{545B496F-BA2C-4933-9279-E5D9AC04C792}" presName="sibTrans" presStyleLbl="sibTrans2D1" presStyleIdx="0" presStyleCnt="3"/>
      <dgm:spPr/>
    </dgm:pt>
    <dgm:pt modelId="{E7583074-4512-4475-913E-4ECB37A96C7A}" type="pres">
      <dgm:prSet presAssocID="{545B496F-BA2C-4933-9279-E5D9AC04C792}" presName="connTx" presStyleLbl="sibTrans2D1" presStyleIdx="0" presStyleCnt="3"/>
      <dgm:spPr/>
    </dgm:pt>
    <dgm:pt modelId="{AAB5B242-BE27-4D1F-A9B0-68976E1E7490}" type="pres">
      <dgm:prSet presAssocID="{AC722D9E-5F5E-48D8-AF22-C4BBD024BE25}" presName="composite" presStyleCnt="0"/>
      <dgm:spPr/>
    </dgm:pt>
    <dgm:pt modelId="{7BF5C85F-1CC9-43A1-AD0E-52936B95E7A4}" type="pres">
      <dgm:prSet presAssocID="{AC722D9E-5F5E-48D8-AF22-C4BBD024BE25}" presName="parTx" presStyleLbl="node1" presStyleIdx="0" presStyleCnt="4">
        <dgm:presLayoutVars>
          <dgm:chMax val="0"/>
          <dgm:chPref val="0"/>
          <dgm:bulletEnabled val="1"/>
        </dgm:presLayoutVars>
      </dgm:prSet>
      <dgm:spPr/>
    </dgm:pt>
    <dgm:pt modelId="{44B1B6D5-D80E-454A-94C1-9579D375BD76}" type="pres">
      <dgm:prSet presAssocID="{AC722D9E-5F5E-48D8-AF22-C4BBD024BE25}" presName="parSh" presStyleLbl="node1" presStyleIdx="1" presStyleCnt="4"/>
      <dgm:spPr/>
    </dgm:pt>
    <dgm:pt modelId="{F1DEF6A0-49E7-432E-A08A-8C1C246EF3EA}" type="pres">
      <dgm:prSet presAssocID="{AC722D9E-5F5E-48D8-AF22-C4BBD024BE25}" presName="desTx" presStyleLbl="fgAcc1" presStyleIdx="1" presStyleCnt="4">
        <dgm:presLayoutVars>
          <dgm:bulletEnabled val="1"/>
        </dgm:presLayoutVars>
      </dgm:prSet>
      <dgm:spPr/>
    </dgm:pt>
    <dgm:pt modelId="{45494C9E-43A0-4C37-8291-33270A479634}" type="pres">
      <dgm:prSet presAssocID="{41950A5C-A79C-40A3-85CF-A87F78A27864}" presName="sibTrans" presStyleLbl="sibTrans2D1" presStyleIdx="1" presStyleCnt="3"/>
      <dgm:spPr/>
    </dgm:pt>
    <dgm:pt modelId="{0ADF266B-10D1-47CE-8140-E392B88F3146}" type="pres">
      <dgm:prSet presAssocID="{41950A5C-A79C-40A3-85CF-A87F78A27864}" presName="connTx" presStyleLbl="sibTrans2D1" presStyleIdx="1" presStyleCnt="3"/>
      <dgm:spPr/>
    </dgm:pt>
    <dgm:pt modelId="{877224FB-F8F8-496D-90E3-7378FEBB2B51}" type="pres">
      <dgm:prSet presAssocID="{7DC17570-38FC-45FC-8402-093048E0D074}" presName="composite" presStyleCnt="0"/>
      <dgm:spPr/>
    </dgm:pt>
    <dgm:pt modelId="{228B71CC-1923-4A66-888B-CB94E8A12850}" type="pres">
      <dgm:prSet presAssocID="{7DC17570-38FC-45FC-8402-093048E0D074}" presName="parTx" presStyleLbl="node1" presStyleIdx="1" presStyleCnt="4">
        <dgm:presLayoutVars>
          <dgm:chMax val="0"/>
          <dgm:chPref val="0"/>
          <dgm:bulletEnabled val="1"/>
        </dgm:presLayoutVars>
      </dgm:prSet>
      <dgm:spPr/>
    </dgm:pt>
    <dgm:pt modelId="{1D10FC87-DAF1-4BF5-975F-2B7F6F1768B6}" type="pres">
      <dgm:prSet presAssocID="{7DC17570-38FC-45FC-8402-093048E0D074}" presName="parSh" presStyleLbl="node1" presStyleIdx="2" presStyleCnt="4"/>
      <dgm:spPr/>
    </dgm:pt>
    <dgm:pt modelId="{3982CCB0-73AA-4694-896D-3C58F479932C}" type="pres">
      <dgm:prSet presAssocID="{7DC17570-38FC-45FC-8402-093048E0D074}" presName="desTx" presStyleLbl="fgAcc1" presStyleIdx="2" presStyleCnt="4">
        <dgm:presLayoutVars>
          <dgm:bulletEnabled val="1"/>
        </dgm:presLayoutVars>
      </dgm:prSet>
      <dgm:spPr/>
    </dgm:pt>
    <dgm:pt modelId="{DDCCB95E-43AA-40B8-95D5-E1D12262BCDA}" type="pres">
      <dgm:prSet presAssocID="{98CB0EB1-74C2-490F-A40B-89B10D3A6261}" presName="sibTrans" presStyleLbl="sibTrans2D1" presStyleIdx="2" presStyleCnt="3"/>
      <dgm:spPr/>
    </dgm:pt>
    <dgm:pt modelId="{61EF66B8-1641-4A2A-BECA-794C270359A3}" type="pres">
      <dgm:prSet presAssocID="{98CB0EB1-74C2-490F-A40B-89B10D3A6261}" presName="connTx" presStyleLbl="sibTrans2D1" presStyleIdx="2" presStyleCnt="3"/>
      <dgm:spPr/>
    </dgm:pt>
    <dgm:pt modelId="{5641FF8E-C1F1-4BC9-8D5D-1670B4A3B031}" type="pres">
      <dgm:prSet presAssocID="{1E80A2B5-2EA8-4C1B-8C40-B83B8CA26744}" presName="composite" presStyleCnt="0"/>
      <dgm:spPr/>
    </dgm:pt>
    <dgm:pt modelId="{7D8DFB36-C625-4402-A94F-2030B8F55151}" type="pres">
      <dgm:prSet presAssocID="{1E80A2B5-2EA8-4C1B-8C40-B83B8CA26744}" presName="parTx" presStyleLbl="node1" presStyleIdx="2" presStyleCnt="4">
        <dgm:presLayoutVars>
          <dgm:chMax val="0"/>
          <dgm:chPref val="0"/>
          <dgm:bulletEnabled val="1"/>
        </dgm:presLayoutVars>
      </dgm:prSet>
      <dgm:spPr/>
    </dgm:pt>
    <dgm:pt modelId="{E15B0408-E207-4A14-B412-A6F1AB3A6761}" type="pres">
      <dgm:prSet presAssocID="{1E80A2B5-2EA8-4C1B-8C40-B83B8CA26744}" presName="parSh" presStyleLbl="node1" presStyleIdx="3" presStyleCnt="4"/>
      <dgm:spPr/>
    </dgm:pt>
    <dgm:pt modelId="{389C985B-3172-40C8-843D-ED57CD896433}" type="pres">
      <dgm:prSet presAssocID="{1E80A2B5-2EA8-4C1B-8C40-B83B8CA26744}" presName="desTx" presStyleLbl="fgAcc1" presStyleIdx="3" presStyleCnt="4">
        <dgm:presLayoutVars>
          <dgm:bulletEnabled val="1"/>
        </dgm:presLayoutVars>
      </dgm:prSet>
      <dgm:spPr/>
    </dgm:pt>
  </dgm:ptLst>
  <dgm:cxnLst>
    <dgm:cxn modelId="{35BBBC01-2690-486D-8054-1B66E49BCA4A}" type="presOf" srcId="{80A78470-FF61-4A6E-862B-5BA95EACABAF}" destId="{6B5EBC78-9104-45FF-B37B-5B21B5950265}" srcOrd="0" destOrd="0" presId="urn:microsoft.com/office/officeart/2005/8/layout/process3"/>
    <dgm:cxn modelId="{D5797605-2331-4F26-8E1D-C39FBE8A621A}" srcId="{80A78470-FF61-4A6E-862B-5BA95EACABAF}" destId="{E80AEDED-9E63-4EB1-A56C-0C303263B2E8}" srcOrd="0" destOrd="0" parTransId="{06F78433-1EBE-4A3D-837B-9D9251AD9A05}" sibTransId="{545B496F-BA2C-4933-9279-E5D9AC04C792}"/>
    <dgm:cxn modelId="{319D6309-AC14-4D26-91AB-CF216FF525E5}" type="presOf" srcId="{E80AEDED-9E63-4EB1-A56C-0C303263B2E8}" destId="{88669AAF-CED6-4E63-A1CF-726896E5D565}" srcOrd="1" destOrd="0" presId="urn:microsoft.com/office/officeart/2005/8/layout/process3"/>
    <dgm:cxn modelId="{06BFB911-95BE-4CB5-9D3A-296C8D360E56}" srcId="{AC722D9E-5F5E-48D8-AF22-C4BBD024BE25}" destId="{FD69F819-1AAA-4B17-84EC-8553E870EFEF}" srcOrd="0" destOrd="0" parTransId="{7C3308A9-3D14-4C25-BB34-D6228CB049BE}" sibTransId="{8AA452AD-A384-4436-8303-6E7CB08EFD1A}"/>
    <dgm:cxn modelId="{69E1E021-D69C-4BC0-8866-DCA3065AC551}" type="presOf" srcId="{A498B387-71CA-45B0-8723-4D9A63CA9AB6}" destId="{389C985B-3172-40C8-843D-ED57CD896433}" srcOrd="0" destOrd="0" presId="urn:microsoft.com/office/officeart/2005/8/layout/process3"/>
    <dgm:cxn modelId="{6D9C2E2C-62CD-4EE2-A5B4-5A5C1EB0BC71}" type="presOf" srcId="{7DC17570-38FC-45FC-8402-093048E0D074}" destId="{1D10FC87-DAF1-4BF5-975F-2B7F6F1768B6}" srcOrd="1" destOrd="0" presId="urn:microsoft.com/office/officeart/2005/8/layout/process3"/>
    <dgm:cxn modelId="{83411C30-D8E5-4724-8905-1DB70BD7D4A3}" type="presOf" srcId="{AC722D9E-5F5E-48D8-AF22-C4BBD024BE25}" destId="{44B1B6D5-D80E-454A-94C1-9579D375BD76}" srcOrd="1" destOrd="0" presId="urn:microsoft.com/office/officeart/2005/8/layout/process3"/>
    <dgm:cxn modelId="{16D04A33-6B81-4880-A150-FB8CA8DA28DC}" srcId="{E80AEDED-9E63-4EB1-A56C-0C303263B2E8}" destId="{E2060C69-0659-4FF4-80C0-F46C0705A9A6}" srcOrd="0" destOrd="0" parTransId="{DD325D3D-FF1F-4833-B16D-430FC7789280}" sibTransId="{0C52D711-1BFA-4806-930D-148096CE29FD}"/>
    <dgm:cxn modelId="{073E1635-DC0F-4C3A-A30C-6739B38E0516}" srcId="{80A78470-FF61-4A6E-862B-5BA95EACABAF}" destId="{7DC17570-38FC-45FC-8402-093048E0D074}" srcOrd="2" destOrd="0" parTransId="{152BDF2F-2B20-46B2-B7D2-6F4C2B959A58}" sibTransId="{98CB0EB1-74C2-490F-A40B-89B10D3A6261}"/>
    <dgm:cxn modelId="{D5CFDA3F-B3C6-44AF-9890-ECC5A5F80C8A}" srcId="{1E80A2B5-2EA8-4C1B-8C40-B83B8CA26744}" destId="{84C53AD4-E052-45B6-86F4-D79F28EC28A4}" srcOrd="1" destOrd="0" parTransId="{50EA06C7-8EB1-485F-8D9D-1E0E00725892}" sibTransId="{5508E9B9-7027-45B6-8557-B08C0274B181}"/>
    <dgm:cxn modelId="{64D12249-89B8-45E1-8EC4-52816F2A9186}" type="presOf" srcId="{545B496F-BA2C-4933-9279-E5D9AC04C792}" destId="{8560794B-1650-4716-AE63-B4893EDAE45A}" srcOrd="0" destOrd="0" presId="urn:microsoft.com/office/officeart/2005/8/layout/process3"/>
    <dgm:cxn modelId="{4EFCB256-693E-42F3-AFA4-4433751433B8}" srcId="{1E80A2B5-2EA8-4C1B-8C40-B83B8CA26744}" destId="{149A90F8-78CF-45E2-A343-2C018A45E9EB}" srcOrd="2" destOrd="0" parTransId="{D158300B-A63D-485E-9276-4F6C55A7F27D}" sibTransId="{521EB74A-518A-4760-8287-58CB2EAA4B2B}"/>
    <dgm:cxn modelId="{CEBA9B58-5F7F-432E-B7E9-B053478E42F2}" type="presOf" srcId="{AC722D9E-5F5E-48D8-AF22-C4BBD024BE25}" destId="{7BF5C85F-1CC9-43A1-AD0E-52936B95E7A4}" srcOrd="0" destOrd="0" presId="urn:microsoft.com/office/officeart/2005/8/layout/process3"/>
    <dgm:cxn modelId="{F2D7E383-BDEE-4643-A259-737292A7A6C9}" type="presOf" srcId="{84C53AD4-E052-45B6-86F4-D79F28EC28A4}" destId="{389C985B-3172-40C8-843D-ED57CD896433}" srcOrd="0" destOrd="1" presId="urn:microsoft.com/office/officeart/2005/8/layout/process3"/>
    <dgm:cxn modelId="{42D7E184-0EF9-46FF-9467-3E6C221A06D3}" type="presOf" srcId="{545B496F-BA2C-4933-9279-E5D9AC04C792}" destId="{E7583074-4512-4475-913E-4ECB37A96C7A}" srcOrd="1" destOrd="0" presId="urn:microsoft.com/office/officeart/2005/8/layout/process3"/>
    <dgm:cxn modelId="{595EC58A-31A7-4005-BA11-36048674B04B}" type="presOf" srcId="{E80AEDED-9E63-4EB1-A56C-0C303263B2E8}" destId="{AF81753E-C43E-4C4F-ACA4-341071B88B35}" srcOrd="0" destOrd="0" presId="urn:microsoft.com/office/officeart/2005/8/layout/process3"/>
    <dgm:cxn modelId="{D8C89091-A32B-4BEC-9365-535706D6D3C6}" srcId="{80A78470-FF61-4A6E-862B-5BA95EACABAF}" destId="{1E80A2B5-2EA8-4C1B-8C40-B83B8CA26744}" srcOrd="3" destOrd="0" parTransId="{4E93C450-39F1-48BA-80F2-ECF7875415BA}" sibTransId="{A5778C0D-6C3C-456D-B260-03C0EE34EFC8}"/>
    <dgm:cxn modelId="{741C1794-95CF-481E-9103-92F189479A95}" type="presOf" srcId="{6D708F39-0C34-4853-A01D-EE4D14BB9389}" destId="{3982CCB0-73AA-4694-896D-3C58F479932C}" srcOrd="0" destOrd="1" presId="urn:microsoft.com/office/officeart/2005/8/layout/process3"/>
    <dgm:cxn modelId="{4CA39199-ECD0-49B4-BAE0-93355E2C3C1B}" type="presOf" srcId="{7DC17570-38FC-45FC-8402-093048E0D074}" destId="{228B71CC-1923-4A66-888B-CB94E8A12850}" srcOrd="0" destOrd="0" presId="urn:microsoft.com/office/officeart/2005/8/layout/process3"/>
    <dgm:cxn modelId="{A0CA659B-31E1-49B6-9584-529064EDD0BA}" srcId="{7DC17570-38FC-45FC-8402-093048E0D074}" destId="{9B22E716-C135-49BA-8EA4-D8CF12666CA3}" srcOrd="2" destOrd="0" parTransId="{62052FD2-A0E0-482E-87AE-A77A946C0582}" sibTransId="{4DD3ADBC-2284-4CE0-8157-794E1D9F7EA5}"/>
    <dgm:cxn modelId="{EE66109F-E639-4675-AF2F-561CD35EAC19}" type="presOf" srcId="{98CB0EB1-74C2-490F-A40B-89B10D3A6261}" destId="{DDCCB95E-43AA-40B8-95D5-E1D12262BCDA}" srcOrd="0" destOrd="0" presId="urn:microsoft.com/office/officeart/2005/8/layout/process3"/>
    <dgm:cxn modelId="{AA07A4A4-ABFD-400E-9E89-AFAAE9813DDC}" srcId="{80A78470-FF61-4A6E-862B-5BA95EACABAF}" destId="{AC722D9E-5F5E-48D8-AF22-C4BBD024BE25}" srcOrd="1" destOrd="0" parTransId="{CB64B354-6487-4EA6-983F-383232DA2454}" sibTransId="{41950A5C-A79C-40A3-85CF-A87F78A27864}"/>
    <dgm:cxn modelId="{B242DFA9-3CB9-4B57-B20B-527D05E9D156}" type="presOf" srcId="{9B22E716-C135-49BA-8EA4-D8CF12666CA3}" destId="{3982CCB0-73AA-4694-896D-3C58F479932C}" srcOrd="0" destOrd="2" presId="urn:microsoft.com/office/officeart/2005/8/layout/process3"/>
    <dgm:cxn modelId="{55D6F4A9-9764-45AF-8532-DFD6E0C09D05}" srcId="{7DC17570-38FC-45FC-8402-093048E0D074}" destId="{13449AD6-75EB-4ED3-A8A5-0F436FE04E1D}" srcOrd="0" destOrd="0" parTransId="{71B3EC90-0F79-4EE7-BC73-28127E07FD66}" sibTransId="{BF06FF9B-325A-4862-8783-1905417FF186}"/>
    <dgm:cxn modelId="{0EFD0CB2-F846-40F6-8922-8E705BA50604}" type="presOf" srcId="{FD69F819-1AAA-4B17-84EC-8553E870EFEF}" destId="{F1DEF6A0-49E7-432E-A08A-8C1C246EF3EA}" srcOrd="0" destOrd="0" presId="urn:microsoft.com/office/officeart/2005/8/layout/process3"/>
    <dgm:cxn modelId="{32F268C9-DAC0-442F-8E0F-1D542B8DCABF}" srcId="{7DC17570-38FC-45FC-8402-093048E0D074}" destId="{6D708F39-0C34-4853-A01D-EE4D14BB9389}" srcOrd="1" destOrd="0" parTransId="{3B7E8551-7584-4FF3-81C5-B2BE792A999D}" sibTransId="{09928674-38F1-4C60-8E15-01532B9C78B7}"/>
    <dgm:cxn modelId="{DCEBB9CC-2F5A-4048-9139-69582FB3C4C9}" srcId="{1E80A2B5-2EA8-4C1B-8C40-B83B8CA26744}" destId="{A498B387-71CA-45B0-8723-4D9A63CA9AB6}" srcOrd="0" destOrd="0" parTransId="{1D5F72C0-AC9E-4066-A856-80FD5ED520BA}" sibTransId="{9BC21C84-2290-4B4B-B473-C189BBA18ADE}"/>
    <dgm:cxn modelId="{1930F8CF-4806-44CE-B07C-7CEC50EE96B2}" type="presOf" srcId="{1E80A2B5-2EA8-4C1B-8C40-B83B8CA26744}" destId="{E15B0408-E207-4A14-B412-A6F1AB3A6761}" srcOrd="1" destOrd="0" presId="urn:microsoft.com/office/officeart/2005/8/layout/process3"/>
    <dgm:cxn modelId="{03C9D5E0-C091-4260-95F0-40CFAB30C5B2}" type="presOf" srcId="{41950A5C-A79C-40A3-85CF-A87F78A27864}" destId="{45494C9E-43A0-4C37-8291-33270A479634}" srcOrd="0" destOrd="0" presId="urn:microsoft.com/office/officeart/2005/8/layout/process3"/>
    <dgm:cxn modelId="{061527E4-AA08-4075-9ED0-E9AA5EE433DE}" type="presOf" srcId="{13449AD6-75EB-4ED3-A8A5-0F436FE04E1D}" destId="{3982CCB0-73AA-4694-896D-3C58F479932C}" srcOrd="0" destOrd="0" presId="urn:microsoft.com/office/officeart/2005/8/layout/process3"/>
    <dgm:cxn modelId="{6AD47AE9-4DF9-48C3-A914-C41A46D8109A}" type="presOf" srcId="{41950A5C-A79C-40A3-85CF-A87F78A27864}" destId="{0ADF266B-10D1-47CE-8140-E392B88F3146}" srcOrd="1" destOrd="0" presId="urn:microsoft.com/office/officeart/2005/8/layout/process3"/>
    <dgm:cxn modelId="{FAAC9CF0-91EC-43AA-9B04-943B7392F9FD}" type="presOf" srcId="{1E80A2B5-2EA8-4C1B-8C40-B83B8CA26744}" destId="{7D8DFB36-C625-4402-A94F-2030B8F55151}" srcOrd="0" destOrd="0" presId="urn:microsoft.com/office/officeart/2005/8/layout/process3"/>
    <dgm:cxn modelId="{9DA7EBF1-1E1A-4434-BE93-F490C0FBCA7B}" type="presOf" srcId="{E2060C69-0659-4FF4-80C0-F46C0705A9A6}" destId="{5DF18368-61B3-4996-BFE2-1F81C920169D}" srcOrd="0" destOrd="0" presId="urn:microsoft.com/office/officeart/2005/8/layout/process3"/>
    <dgm:cxn modelId="{F6CC0FF5-E85C-486E-8C18-14606D394218}" type="presOf" srcId="{149A90F8-78CF-45E2-A343-2C018A45E9EB}" destId="{389C985B-3172-40C8-843D-ED57CD896433}" srcOrd="0" destOrd="2" presId="urn:microsoft.com/office/officeart/2005/8/layout/process3"/>
    <dgm:cxn modelId="{A9F8FFF9-6F8A-48A2-8C60-5D895B671A87}" type="presOf" srcId="{98CB0EB1-74C2-490F-A40B-89B10D3A6261}" destId="{61EF66B8-1641-4A2A-BECA-794C270359A3}" srcOrd="1" destOrd="0" presId="urn:microsoft.com/office/officeart/2005/8/layout/process3"/>
    <dgm:cxn modelId="{F8A3A9CE-2015-457A-8E8A-73C15529D764}" type="presParOf" srcId="{6B5EBC78-9104-45FF-B37B-5B21B5950265}" destId="{8D364697-88F4-471F-8AC2-042F2442D8B9}" srcOrd="0" destOrd="0" presId="urn:microsoft.com/office/officeart/2005/8/layout/process3"/>
    <dgm:cxn modelId="{CA26281F-9C7E-4ED6-884E-80C000804F4E}" type="presParOf" srcId="{8D364697-88F4-471F-8AC2-042F2442D8B9}" destId="{AF81753E-C43E-4C4F-ACA4-341071B88B35}" srcOrd="0" destOrd="0" presId="urn:microsoft.com/office/officeart/2005/8/layout/process3"/>
    <dgm:cxn modelId="{9C40A23C-6A9F-49F2-BC79-0A41E6B4547F}" type="presParOf" srcId="{8D364697-88F4-471F-8AC2-042F2442D8B9}" destId="{88669AAF-CED6-4E63-A1CF-726896E5D565}" srcOrd="1" destOrd="0" presId="urn:microsoft.com/office/officeart/2005/8/layout/process3"/>
    <dgm:cxn modelId="{52A284F8-26DD-45D3-95DA-115AC62250C6}" type="presParOf" srcId="{8D364697-88F4-471F-8AC2-042F2442D8B9}" destId="{5DF18368-61B3-4996-BFE2-1F81C920169D}" srcOrd="2" destOrd="0" presId="urn:microsoft.com/office/officeart/2005/8/layout/process3"/>
    <dgm:cxn modelId="{444FABB0-A0D1-46DB-8D49-ACC92BF67836}" type="presParOf" srcId="{6B5EBC78-9104-45FF-B37B-5B21B5950265}" destId="{8560794B-1650-4716-AE63-B4893EDAE45A}" srcOrd="1" destOrd="0" presId="urn:microsoft.com/office/officeart/2005/8/layout/process3"/>
    <dgm:cxn modelId="{32088CAC-4F16-45F2-91C3-4FD95FC85125}" type="presParOf" srcId="{8560794B-1650-4716-AE63-B4893EDAE45A}" destId="{E7583074-4512-4475-913E-4ECB37A96C7A}" srcOrd="0" destOrd="0" presId="urn:microsoft.com/office/officeart/2005/8/layout/process3"/>
    <dgm:cxn modelId="{3264ABA1-3F94-4032-84BF-37DD69092A60}" type="presParOf" srcId="{6B5EBC78-9104-45FF-B37B-5B21B5950265}" destId="{AAB5B242-BE27-4D1F-A9B0-68976E1E7490}" srcOrd="2" destOrd="0" presId="urn:microsoft.com/office/officeart/2005/8/layout/process3"/>
    <dgm:cxn modelId="{BAAFA5DF-45B8-45EA-94F6-94EB6D541F30}" type="presParOf" srcId="{AAB5B242-BE27-4D1F-A9B0-68976E1E7490}" destId="{7BF5C85F-1CC9-43A1-AD0E-52936B95E7A4}" srcOrd="0" destOrd="0" presId="urn:microsoft.com/office/officeart/2005/8/layout/process3"/>
    <dgm:cxn modelId="{9C9B0A67-AE0B-4889-BB4F-29B4930C530E}" type="presParOf" srcId="{AAB5B242-BE27-4D1F-A9B0-68976E1E7490}" destId="{44B1B6D5-D80E-454A-94C1-9579D375BD76}" srcOrd="1" destOrd="0" presId="urn:microsoft.com/office/officeart/2005/8/layout/process3"/>
    <dgm:cxn modelId="{ACF7D5BD-651E-44F2-91E8-B3409290C352}" type="presParOf" srcId="{AAB5B242-BE27-4D1F-A9B0-68976E1E7490}" destId="{F1DEF6A0-49E7-432E-A08A-8C1C246EF3EA}" srcOrd="2" destOrd="0" presId="urn:microsoft.com/office/officeart/2005/8/layout/process3"/>
    <dgm:cxn modelId="{0766F5DB-FD69-4347-9497-980AF5FFDE07}" type="presParOf" srcId="{6B5EBC78-9104-45FF-B37B-5B21B5950265}" destId="{45494C9E-43A0-4C37-8291-33270A479634}" srcOrd="3" destOrd="0" presId="urn:microsoft.com/office/officeart/2005/8/layout/process3"/>
    <dgm:cxn modelId="{C2391DCB-76BE-4344-8FA6-26B874B19041}" type="presParOf" srcId="{45494C9E-43A0-4C37-8291-33270A479634}" destId="{0ADF266B-10D1-47CE-8140-E392B88F3146}" srcOrd="0" destOrd="0" presId="urn:microsoft.com/office/officeart/2005/8/layout/process3"/>
    <dgm:cxn modelId="{F03F55DE-D3C6-4186-A11B-5B65DCAA7C79}" type="presParOf" srcId="{6B5EBC78-9104-45FF-B37B-5B21B5950265}" destId="{877224FB-F8F8-496D-90E3-7378FEBB2B51}" srcOrd="4" destOrd="0" presId="urn:microsoft.com/office/officeart/2005/8/layout/process3"/>
    <dgm:cxn modelId="{BFCB57CE-A8E5-4D32-A0D9-57B16701452E}" type="presParOf" srcId="{877224FB-F8F8-496D-90E3-7378FEBB2B51}" destId="{228B71CC-1923-4A66-888B-CB94E8A12850}" srcOrd="0" destOrd="0" presId="urn:microsoft.com/office/officeart/2005/8/layout/process3"/>
    <dgm:cxn modelId="{E2B957D3-1E4A-4FFB-9CA8-ACEBA449B9F6}" type="presParOf" srcId="{877224FB-F8F8-496D-90E3-7378FEBB2B51}" destId="{1D10FC87-DAF1-4BF5-975F-2B7F6F1768B6}" srcOrd="1" destOrd="0" presId="urn:microsoft.com/office/officeart/2005/8/layout/process3"/>
    <dgm:cxn modelId="{A7B81945-2FBC-40D6-80E4-85B5BE83BD53}" type="presParOf" srcId="{877224FB-F8F8-496D-90E3-7378FEBB2B51}" destId="{3982CCB0-73AA-4694-896D-3C58F479932C}" srcOrd="2" destOrd="0" presId="urn:microsoft.com/office/officeart/2005/8/layout/process3"/>
    <dgm:cxn modelId="{80898098-F2AD-42B7-9E99-4F94A3DAC577}" type="presParOf" srcId="{6B5EBC78-9104-45FF-B37B-5B21B5950265}" destId="{DDCCB95E-43AA-40B8-95D5-E1D12262BCDA}" srcOrd="5" destOrd="0" presId="urn:microsoft.com/office/officeart/2005/8/layout/process3"/>
    <dgm:cxn modelId="{D3EFAAD3-026E-4017-AF40-3D31E0E8B68F}" type="presParOf" srcId="{DDCCB95E-43AA-40B8-95D5-E1D12262BCDA}" destId="{61EF66B8-1641-4A2A-BECA-794C270359A3}" srcOrd="0" destOrd="0" presId="urn:microsoft.com/office/officeart/2005/8/layout/process3"/>
    <dgm:cxn modelId="{05686E00-04CF-45E1-9AB3-37C936221BCC}" type="presParOf" srcId="{6B5EBC78-9104-45FF-B37B-5B21B5950265}" destId="{5641FF8E-C1F1-4BC9-8D5D-1670B4A3B031}" srcOrd="6" destOrd="0" presId="urn:microsoft.com/office/officeart/2005/8/layout/process3"/>
    <dgm:cxn modelId="{8CD5389B-94F6-4D3D-A0DC-D975E25DDC45}" type="presParOf" srcId="{5641FF8E-C1F1-4BC9-8D5D-1670B4A3B031}" destId="{7D8DFB36-C625-4402-A94F-2030B8F55151}" srcOrd="0" destOrd="0" presId="urn:microsoft.com/office/officeart/2005/8/layout/process3"/>
    <dgm:cxn modelId="{892481FC-E1B0-46D7-B5D8-56235DFFCECF}" type="presParOf" srcId="{5641FF8E-C1F1-4BC9-8D5D-1670B4A3B031}" destId="{E15B0408-E207-4A14-B412-A6F1AB3A6761}" srcOrd="1" destOrd="0" presId="urn:microsoft.com/office/officeart/2005/8/layout/process3"/>
    <dgm:cxn modelId="{D3979F79-51A1-454D-8C14-FD939846AAB4}" type="presParOf" srcId="{5641FF8E-C1F1-4BC9-8D5D-1670B4A3B031}" destId="{389C985B-3172-40C8-843D-ED57CD896433}"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69AAF-CED6-4E63-A1CF-726896E5D565}">
      <dsp:nvSpPr>
        <dsp:cNvPr id="0" name=""/>
        <dsp:cNvSpPr/>
      </dsp:nvSpPr>
      <dsp:spPr>
        <a:xfrm>
          <a:off x="1073" y="1401"/>
          <a:ext cx="1348918" cy="1512000"/>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SG" sz="1200" kern="1200" dirty="0"/>
            <a:t>PAC Approval Officer Setup Event</a:t>
          </a:r>
        </a:p>
      </dsp:txBody>
      <dsp:txXfrm>
        <a:off x="1073" y="1401"/>
        <a:ext cx="1348918" cy="539567"/>
      </dsp:txXfrm>
    </dsp:sp>
    <dsp:sp modelId="{5DF18368-61B3-4996-BFE2-1F81C920169D}">
      <dsp:nvSpPr>
        <dsp:cNvPr id="0" name=""/>
        <dsp:cNvSpPr/>
      </dsp:nvSpPr>
      <dsp:spPr>
        <a:xfrm>
          <a:off x="277357" y="540969"/>
          <a:ext cx="1348918" cy="2016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SG" sz="1200" kern="1200" dirty="0"/>
            <a:t>Create and Manage events</a:t>
          </a:r>
        </a:p>
      </dsp:txBody>
      <dsp:txXfrm>
        <a:off x="316865" y="580477"/>
        <a:ext cx="1269902" cy="1936984"/>
      </dsp:txXfrm>
    </dsp:sp>
    <dsp:sp modelId="{8560794B-1650-4716-AE63-B4893EDAE45A}">
      <dsp:nvSpPr>
        <dsp:cNvPr id="0" name=""/>
        <dsp:cNvSpPr/>
      </dsp:nvSpPr>
      <dsp:spPr>
        <a:xfrm>
          <a:off x="1554483" y="103264"/>
          <a:ext cx="433521" cy="3358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SG" sz="1400" kern="1200"/>
        </a:p>
      </dsp:txBody>
      <dsp:txXfrm>
        <a:off x="1554483" y="170432"/>
        <a:ext cx="332769" cy="201505"/>
      </dsp:txXfrm>
    </dsp:sp>
    <dsp:sp modelId="{44B1B6D5-D80E-454A-94C1-9579D375BD76}">
      <dsp:nvSpPr>
        <dsp:cNvPr id="0" name=""/>
        <dsp:cNvSpPr/>
      </dsp:nvSpPr>
      <dsp:spPr>
        <a:xfrm>
          <a:off x="2167956" y="1401"/>
          <a:ext cx="1348918" cy="1512000"/>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SG" sz="1200" kern="1200" dirty="0"/>
            <a:t>TPAC New Application</a:t>
          </a:r>
        </a:p>
      </dsp:txBody>
      <dsp:txXfrm>
        <a:off x="2167956" y="1401"/>
        <a:ext cx="1348918" cy="539567"/>
      </dsp:txXfrm>
    </dsp:sp>
    <dsp:sp modelId="{F1DEF6A0-49E7-432E-A08A-8C1C246EF3EA}">
      <dsp:nvSpPr>
        <dsp:cNvPr id="0" name=""/>
        <dsp:cNvSpPr/>
      </dsp:nvSpPr>
      <dsp:spPr>
        <a:xfrm>
          <a:off x="2444241" y="540969"/>
          <a:ext cx="1348918" cy="2016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SG" sz="1200" kern="1200" dirty="0"/>
            <a:t>Submit application</a:t>
          </a:r>
        </a:p>
      </dsp:txBody>
      <dsp:txXfrm>
        <a:off x="2483749" y="580477"/>
        <a:ext cx="1269902" cy="1936984"/>
      </dsp:txXfrm>
    </dsp:sp>
    <dsp:sp modelId="{45494C9E-43A0-4C37-8291-33270A479634}">
      <dsp:nvSpPr>
        <dsp:cNvPr id="0" name=""/>
        <dsp:cNvSpPr/>
      </dsp:nvSpPr>
      <dsp:spPr>
        <a:xfrm>
          <a:off x="3721366" y="103264"/>
          <a:ext cx="433521" cy="3358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SG" sz="1400" kern="1200"/>
        </a:p>
      </dsp:txBody>
      <dsp:txXfrm>
        <a:off x="3721366" y="170432"/>
        <a:ext cx="332769" cy="201505"/>
      </dsp:txXfrm>
    </dsp:sp>
    <dsp:sp modelId="{1D10FC87-DAF1-4BF5-975F-2B7F6F1768B6}">
      <dsp:nvSpPr>
        <dsp:cNvPr id="0" name=""/>
        <dsp:cNvSpPr/>
      </dsp:nvSpPr>
      <dsp:spPr>
        <a:xfrm>
          <a:off x="4334840" y="1401"/>
          <a:ext cx="1348918" cy="1512000"/>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SG" sz="1200" kern="1200" dirty="0"/>
            <a:t>PAC Approval Officer</a:t>
          </a:r>
        </a:p>
      </dsp:txBody>
      <dsp:txXfrm>
        <a:off x="4334840" y="1401"/>
        <a:ext cx="1348918" cy="539567"/>
      </dsp:txXfrm>
    </dsp:sp>
    <dsp:sp modelId="{3982CCB0-73AA-4694-896D-3C58F479932C}">
      <dsp:nvSpPr>
        <dsp:cNvPr id="0" name=""/>
        <dsp:cNvSpPr/>
      </dsp:nvSpPr>
      <dsp:spPr>
        <a:xfrm>
          <a:off x="4611124" y="540969"/>
          <a:ext cx="1348918" cy="2016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SG" sz="1200" kern="1200" dirty="0"/>
            <a:t>Receive the notification for application review</a:t>
          </a:r>
        </a:p>
        <a:p>
          <a:pPr marL="114300" lvl="1" indent="-114300" algn="l" defTabSz="533400">
            <a:lnSpc>
              <a:spcPct val="90000"/>
            </a:lnSpc>
            <a:spcBef>
              <a:spcPct val="0"/>
            </a:spcBef>
            <a:spcAft>
              <a:spcPct val="15000"/>
            </a:spcAft>
            <a:buChar char="•"/>
          </a:pPr>
          <a:r>
            <a:rPr lang="en-SG" sz="1200" kern="1200" dirty="0"/>
            <a:t>Approve / reject the application</a:t>
          </a:r>
        </a:p>
        <a:p>
          <a:pPr marL="114300" lvl="1" indent="-114300" algn="l" defTabSz="533400">
            <a:lnSpc>
              <a:spcPct val="90000"/>
            </a:lnSpc>
            <a:spcBef>
              <a:spcPct val="0"/>
            </a:spcBef>
            <a:spcAft>
              <a:spcPct val="15000"/>
            </a:spcAft>
            <a:buChar char="•"/>
          </a:pPr>
          <a:r>
            <a:rPr lang="en-SG" sz="1200" kern="1200" dirty="0"/>
            <a:t>Check application status</a:t>
          </a:r>
        </a:p>
      </dsp:txBody>
      <dsp:txXfrm>
        <a:off x="4650632" y="580477"/>
        <a:ext cx="1269902" cy="1936984"/>
      </dsp:txXfrm>
    </dsp:sp>
    <dsp:sp modelId="{DDCCB95E-43AA-40B8-95D5-E1D12262BCDA}">
      <dsp:nvSpPr>
        <dsp:cNvPr id="0" name=""/>
        <dsp:cNvSpPr/>
      </dsp:nvSpPr>
      <dsp:spPr>
        <a:xfrm>
          <a:off x="5888249" y="103264"/>
          <a:ext cx="433521" cy="3358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SG" sz="1400" kern="1200"/>
        </a:p>
      </dsp:txBody>
      <dsp:txXfrm>
        <a:off x="5888249" y="170432"/>
        <a:ext cx="332769" cy="201505"/>
      </dsp:txXfrm>
    </dsp:sp>
    <dsp:sp modelId="{E15B0408-E207-4A14-B412-A6F1AB3A6761}">
      <dsp:nvSpPr>
        <dsp:cNvPr id="0" name=""/>
        <dsp:cNvSpPr/>
      </dsp:nvSpPr>
      <dsp:spPr>
        <a:xfrm>
          <a:off x="6501723" y="1401"/>
          <a:ext cx="1348918" cy="1512000"/>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en-SG" sz="1200" kern="1200" dirty="0"/>
            <a:t>PAC Approval Officer Check TPAC Status </a:t>
          </a:r>
        </a:p>
      </dsp:txBody>
      <dsp:txXfrm>
        <a:off x="6501723" y="1401"/>
        <a:ext cx="1348918" cy="539567"/>
      </dsp:txXfrm>
    </dsp:sp>
    <dsp:sp modelId="{389C985B-3172-40C8-843D-ED57CD896433}">
      <dsp:nvSpPr>
        <dsp:cNvPr id="0" name=""/>
        <dsp:cNvSpPr/>
      </dsp:nvSpPr>
      <dsp:spPr>
        <a:xfrm>
          <a:off x="6778007" y="540969"/>
          <a:ext cx="1348918" cy="2016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SG" sz="1200" kern="1200" dirty="0"/>
            <a:t>Check application status via PAC Admin or Self-help module </a:t>
          </a:r>
        </a:p>
        <a:p>
          <a:pPr marL="114300" lvl="1" indent="-114300" algn="l" defTabSz="533400">
            <a:lnSpc>
              <a:spcPct val="90000"/>
            </a:lnSpc>
            <a:spcBef>
              <a:spcPct val="0"/>
            </a:spcBef>
            <a:spcAft>
              <a:spcPct val="15000"/>
            </a:spcAft>
            <a:buChar char="•"/>
          </a:pPr>
          <a:r>
            <a:rPr lang="en-SG" sz="1200" kern="1200" dirty="0"/>
            <a:t>Allow other agency to check TPAC status as well</a:t>
          </a:r>
        </a:p>
        <a:p>
          <a:pPr marL="114300" lvl="1" indent="-114300" algn="l" defTabSz="533400">
            <a:lnSpc>
              <a:spcPct val="90000"/>
            </a:lnSpc>
            <a:spcBef>
              <a:spcPct val="0"/>
            </a:spcBef>
            <a:spcAft>
              <a:spcPct val="15000"/>
            </a:spcAft>
            <a:buChar char="•"/>
          </a:pPr>
          <a:endParaRPr lang="en-SG" sz="1200" kern="1200" dirty="0"/>
        </a:p>
      </dsp:txBody>
      <dsp:txXfrm>
        <a:off x="6817515" y="580477"/>
        <a:ext cx="1269902" cy="1936984"/>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BEE67-2EFD-42C0-85BB-357B0D6712B5}" type="datetimeFigureOut">
              <a:rPr lang="en-SG" smtClean="0"/>
              <a:t>30/11/2023</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4A2AD2-27A4-49E9-9C01-B970DD3384D8}" type="slidenum">
              <a:rPr lang="en-SG" smtClean="0"/>
              <a:t>‹#›</a:t>
            </a:fld>
            <a:endParaRPr lang="en-SG"/>
          </a:p>
        </p:txBody>
      </p:sp>
    </p:spTree>
    <p:extLst>
      <p:ext uri="{BB962C8B-B14F-4D97-AF65-F5344CB8AC3E}">
        <p14:creationId xmlns:p14="http://schemas.microsoft.com/office/powerpoint/2010/main" val="3339525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scan the QR code, it will bring user to a PAC Online page which validate the card, showing whether the TPAC is valid or not.  </a:t>
            </a:r>
          </a:p>
          <a:p>
            <a:endParaRPr lang="en-US" dirty="0"/>
          </a:p>
          <a:p>
            <a:r>
              <a:rPr lang="en-US" dirty="0"/>
              <a:t>Additionally, we also want to enhance the current PAC Admin to allow users to check all PAC records and their status. Assumption: </a:t>
            </a:r>
          </a:p>
          <a:p>
            <a:r>
              <a:rPr lang="en-US" dirty="0"/>
              <a:t>If MHA came back with status that the TPAC application is incomplete or missing info sufficient for security screening, PAC should notify the PAC Approving Officer in email.  PAC Approving Officer will then reject the application and TPAC holder will have to apply.  Thus, there is no need for update TPAC functionality.</a:t>
            </a:r>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1</a:t>
            </a:fld>
            <a:endParaRPr lang="en-SG"/>
          </a:p>
        </p:txBody>
      </p:sp>
    </p:spTree>
    <p:extLst>
      <p:ext uri="{BB962C8B-B14F-4D97-AF65-F5344CB8AC3E}">
        <p14:creationId xmlns:p14="http://schemas.microsoft.com/office/powerpoint/2010/main" val="39119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12</a:t>
            </a:fld>
            <a:endParaRPr lang="en-SG"/>
          </a:p>
        </p:txBody>
      </p:sp>
    </p:spTree>
    <p:extLst>
      <p:ext uri="{BB962C8B-B14F-4D97-AF65-F5344CB8AC3E}">
        <p14:creationId xmlns:p14="http://schemas.microsoft.com/office/powerpoint/2010/main" val="1580160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13</a:t>
            </a:fld>
            <a:endParaRPr lang="en-SG"/>
          </a:p>
        </p:txBody>
      </p:sp>
    </p:spTree>
    <p:extLst>
      <p:ext uri="{BB962C8B-B14F-4D97-AF65-F5344CB8AC3E}">
        <p14:creationId xmlns:p14="http://schemas.microsoft.com/office/powerpoint/2010/main" val="2343249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14</a:t>
            </a:fld>
            <a:endParaRPr lang="en-SG"/>
          </a:p>
        </p:txBody>
      </p:sp>
    </p:spTree>
    <p:extLst>
      <p:ext uri="{BB962C8B-B14F-4D97-AF65-F5344CB8AC3E}">
        <p14:creationId xmlns:p14="http://schemas.microsoft.com/office/powerpoint/2010/main" val="2272893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15</a:t>
            </a:fld>
            <a:endParaRPr lang="en-SG"/>
          </a:p>
        </p:txBody>
      </p:sp>
    </p:spTree>
    <p:extLst>
      <p:ext uri="{BB962C8B-B14F-4D97-AF65-F5344CB8AC3E}">
        <p14:creationId xmlns:p14="http://schemas.microsoft.com/office/powerpoint/2010/main" val="906206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16</a:t>
            </a:fld>
            <a:endParaRPr lang="en-SG"/>
          </a:p>
        </p:txBody>
      </p:sp>
    </p:spTree>
    <p:extLst>
      <p:ext uri="{BB962C8B-B14F-4D97-AF65-F5344CB8AC3E}">
        <p14:creationId xmlns:p14="http://schemas.microsoft.com/office/powerpoint/2010/main" val="3102153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17</a:t>
            </a:fld>
            <a:endParaRPr lang="en-SG"/>
          </a:p>
        </p:txBody>
      </p:sp>
    </p:spTree>
    <p:extLst>
      <p:ext uri="{BB962C8B-B14F-4D97-AF65-F5344CB8AC3E}">
        <p14:creationId xmlns:p14="http://schemas.microsoft.com/office/powerpoint/2010/main" val="451655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18</a:t>
            </a:fld>
            <a:endParaRPr lang="en-SG"/>
          </a:p>
        </p:txBody>
      </p:sp>
    </p:spTree>
    <p:extLst>
      <p:ext uri="{BB962C8B-B14F-4D97-AF65-F5344CB8AC3E}">
        <p14:creationId xmlns:p14="http://schemas.microsoft.com/office/powerpoint/2010/main" val="761757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19</a:t>
            </a:fld>
            <a:endParaRPr lang="en-SG"/>
          </a:p>
        </p:txBody>
      </p:sp>
    </p:spTree>
    <p:extLst>
      <p:ext uri="{BB962C8B-B14F-4D97-AF65-F5344CB8AC3E}">
        <p14:creationId xmlns:p14="http://schemas.microsoft.com/office/powerpoint/2010/main" val="3630002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20</a:t>
            </a:fld>
            <a:endParaRPr lang="en-SG"/>
          </a:p>
        </p:txBody>
      </p:sp>
    </p:spTree>
    <p:extLst>
      <p:ext uri="{BB962C8B-B14F-4D97-AF65-F5344CB8AC3E}">
        <p14:creationId xmlns:p14="http://schemas.microsoft.com/office/powerpoint/2010/main" val="1652412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21</a:t>
            </a:fld>
            <a:endParaRPr lang="en-SG"/>
          </a:p>
        </p:txBody>
      </p:sp>
    </p:spTree>
    <p:extLst>
      <p:ext uri="{BB962C8B-B14F-4D97-AF65-F5344CB8AC3E}">
        <p14:creationId xmlns:p14="http://schemas.microsoft.com/office/powerpoint/2010/main" val="3457052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scan the QR code, it will bring user to a PAC Online page which validate the card, showing whether the TPAC is valid or not.  </a:t>
            </a:r>
          </a:p>
          <a:p>
            <a:endParaRPr lang="en-US" dirty="0"/>
          </a:p>
          <a:p>
            <a:r>
              <a:rPr lang="en-US" dirty="0"/>
              <a:t>Additionally, we also want to enhance the current PAC Admin to allow users to check all PAC records and their status. Assumption: </a:t>
            </a:r>
          </a:p>
          <a:p>
            <a:r>
              <a:rPr lang="en-US" dirty="0"/>
              <a:t>If MHA came back with status that the TPAC application is incomplete or missing info sufficient for security screening, PAC should notify the PAC Approving Officer in email.  PAC Approving Officer will then reject the application and TPAC holder will have to apply.  Thus, there is no need for update TPAC functionality.</a:t>
            </a:r>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2</a:t>
            </a:fld>
            <a:endParaRPr lang="en-SG"/>
          </a:p>
        </p:txBody>
      </p:sp>
    </p:spTree>
    <p:extLst>
      <p:ext uri="{BB962C8B-B14F-4D97-AF65-F5344CB8AC3E}">
        <p14:creationId xmlns:p14="http://schemas.microsoft.com/office/powerpoint/2010/main" val="2915478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22</a:t>
            </a:fld>
            <a:endParaRPr lang="en-SG"/>
          </a:p>
        </p:txBody>
      </p:sp>
    </p:spTree>
    <p:extLst>
      <p:ext uri="{BB962C8B-B14F-4D97-AF65-F5344CB8AC3E}">
        <p14:creationId xmlns:p14="http://schemas.microsoft.com/office/powerpoint/2010/main" val="269581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23</a:t>
            </a:fld>
            <a:endParaRPr lang="en-SG"/>
          </a:p>
        </p:txBody>
      </p:sp>
    </p:spTree>
    <p:extLst>
      <p:ext uri="{BB962C8B-B14F-4D97-AF65-F5344CB8AC3E}">
        <p14:creationId xmlns:p14="http://schemas.microsoft.com/office/powerpoint/2010/main" val="1371602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24</a:t>
            </a:fld>
            <a:endParaRPr lang="en-SG"/>
          </a:p>
        </p:txBody>
      </p:sp>
    </p:spTree>
    <p:extLst>
      <p:ext uri="{BB962C8B-B14F-4D97-AF65-F5344CB8AC3E}">
        <p14:creationId xmlns:p14="http://schemas.microsoft.com/office/powerpoint/2010/main" val="1452719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25</a:t>
            </a:fld>
            <a:endParaRPr lang="en-SG"/>
          </a:p>
        </p:txBody>
      </p:sp>
    </p:spTree>
    <p:extLst>
      <p:ext uri="{BB962C8B-B14F-4D97-AF65-F5344CB8AC3E}">
        <p14:creationId xmlns:p14="http://schemas.microsoft.com/office/powerpoint/2010/main" val="460177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26</a:t>
            </a:fld>
            <a:endParaRPr lang="en-SG"/>
          </a:p>
        </p:txBody>
      </p:sp>
    </p:spTree>
    <p:extLst>
      <p:ext uri="{BB962C8B-B14F-4D97-AF65-F5344CB8AC3E}">
        <p14:creationId xmlns:p14="http://schemas.microsoft.com/office/powerpoint/2010/main" val="1936852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27</a:t>
            </a:fld>
            <a:endParaRPr lang="en-SG"/>
          </a:p>
        </p:txBody>
      </p:sp>
    </p:spTree>
    <p:extLst>
      <p:ext uri="{BB962C8B-B14F-4D97-AF65-F5344CB8AC3E}">
        <p14:creationId xmlns:p14="http://schemas.microsoft.com/office/powerpoint/2010/main" val="4108683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28</a:t>
            </a:fld>
            <a:endParaRPr lang="en-SG"/>
          </a:p>
        </p:txBody>
      </p:sp>
    </p:spTree>
    <p:extLst>
      <p:ext uri="{BB962C8B-B14F-4D97-AF65-F5344CB8AC3E}">
        <p14:creationId xmlns:p14="http://schemas.microsoft.com/office/powerpoint/2010/main" val="3540263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29</a:t>
            </a:fld>
            <a:endParaRPr lang="en-SG"/>
          </a:p>
        </p:txBody>
      </p:sp>
    </p:spTree>
    <p:extLst>
      <p:ext uri="{BB962C8B-B14F-4D97-AF65-F5344CB8AC3E}">
        <p14:creationId xmlns:p14="http://schemas.microsoft.com/office/powerpoint/2010/main" val="1949136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30</a:t>
            </a:fld>
            <a:endParaRPr lang="en-SG"/>
          </a:p>
        </p:txBody>
      </p:sp>
    </p:spTree>
    <p:extLst>
      <p:ext uri="{BB962C8B-B14F-4D97-AF65-F5344CB8AC3E}">
        <p14:creationId xmlns:p14="http://schemas.microsoft.com/office/powerpoint/2010/main" val="1456861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31</a:t>
            </a:fld>
            <a:endParaRPr lang="en-SG"/>
          </a:p>
        </p:txBody>
      </p:sp>
    </p:spTree>
    <p:extLst>
      <p:ext uri="{BB962C8B-B14F-4D97-AF65-F5344CB8AC3E}">
        <p14:creationId xmlns:p14="http://schemas.microsoft.com/office/powerpoint/2010/main" val="4127367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scan the QR code, it will bring user to a PAC Online page which validate the card, showing whether the TPAC is valid or not.  </a:t>
            </a:r>
          </a:p>
          <a:p>
            <a:endParaRPr lang="en-US" dirty="0"/>
          </a:p>
          <a:p>
            <a:r>
              <a:rPr lang="en-US" dirty="0"/>
              <a:t>Additionally, we also want to enhance the current PAC Admin to allow users to check all PAC records and their status. Assumption: </a:t>
            </a:r>
          </a:p>
          <a:p>
            <a:r>
              <a:rPr lang="en-US" dirty="0"/>
              <a:t>If MHA came back with status that the TPAC application is incomplete or missing info sufficient for security screening, PAC should notify the PAC Approving Officer in email.  PAC Approving Officer will then reject the application and TPAC holder will have to apply.  Thus, there is no need for update TPAC functionality.</a:t>
            </a:r>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3</a:t>
            </a:fld>
            <a:endParaRPr lang="en-SG"/>
          </a:p>
        </p:txBody>
      </p:sp>
    </p:spTree>
    <p:extLst>
      <p:ext uri="{BB962C8B-B14F-4D97-AF65-F5344CB8AC3E}">
        <p14:creationId xmlns:p14="http://schemas.microsoft.com/office/powerpoint/2010/main" val="3996207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32</a:t>
            </a:fld>
            <a:endParaRPr lang="en-SG"/>
          </a:p>
        </p:txBody>
      </p:sp>
    </p:spTree>
    <p:extLst>
      <p:ext uri="{BB962C8B-B14F-4D97-AF65-F5344CB8AC3E}">
        <p14:creationId xmlns:p14="http://schemas.microsoft.com/office/powerpoint/2010/main" val="4159889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33</a:t>
            </a:fld>
            <a:endParaRPr lang="en-SG"/>
          </a:p>
        </p:txBody>
      </p:sp>
    </p:spTree>
    <p:extLst>
      <p:ext uri="{BB962C8B-B14F-4D97-AF65-F5344CB8AC3E}">
        <p14:creationId xmlns:p14="http://schemas.microsoft.com/office/powerpoint/2010/main" val="14090616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34</a:t>
            </a:fld>
            <a:endParaRPr lang="en-SG"/>
          </a:p>
        </p:txBody>
      </p:sp>
    </p:spTree>
    <p:extLst>
      <p:ext uri="{BB962C8B-B14F-4D97-AF65-F5344CB8AC3E}">
        <p14:creationId xmlns:p14="http://schemas.microsoft.com/office/powerpoint/2010/main" val="26926396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35</a:t>
            </a:fld>
            <a:endParaRPr lang="en-SG"/>
          </a:p>
        </p:txBody>
      </p:sp>
    </p:spTree>
    <p:extLst>
      <p:ext uri="{BB962C8B-B14F-4D97-AF65-F5344CB8AC3E}">
        <p14:creationId xmlns:p14="http://schemas.microsoft.com/office/powerpoint/2010/main" val="19077015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36</a:t>
            </a:fld>
            <a:endParaRPr lang="en-SG"/>
          </a:p>
        </p:txBody>
      </p:sp>
    </p:spTree>
    <p:extLst>
      <p:ext uri="{BB962C8B-B14F-4D97-AF65-F5344CB8AC3E}">
        <p14:creationId xmlns:p14="http://schemas.microsoft.com/office/powerpoint/2010/main" val="1497159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scan the QR code, it will bring user to a PAC Online page which validate the card, showing whether the TPAC is valid or not.  </a:t>
            </a:r>
          </a:p>
          <a:p>
            <a:endParaRPr lang="en-US" dirty="0"/>
          </a:p>
          <a:p>
            <a:r>
              <a:rPr lang="en-US" dirty="0"/>
              <a:t>Additionally, we also want to enhance the current PAC Admin to allow users to check all PAC records and their status. Assumption: </a:t>
            </a:r>
          </a:p>
          <a:p>
            <a:r>
              <a:rPr lang="en-US" dirty="0"/>
              <a:t>If MHA came back with status that the TPAC application is incomplete or missing info sufficient for security screening, PAC should notify the PAC Approving Officer in email.  PAC Approving Officer will then reject the application and TPAC holder will have to apply.  Thus, there is no need for update TPAC functionality.</a:t>
            </a:r>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5</a:t>
            </a:fld>
            <a:endParaRPr lang="en-SG"/>
          </a:p>
        </p:txBody>
      </p:sp>
    </p:spTree>
    <p:extLst>
      <p:ext uri="{BB962C8B-B14F-4D97-AF65-F5344CB8AC3E}">
        <p14:creationId xmlns:p14="http://schemas.microsoft.com/office/powerpoint/2010/main" val="324715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7</a:t>
            </a:fld>
            <a:endParaRPr lang="en-SG"/>
          </a:p>
        </p:txBody>
      </p:sp>
    </p:spTree>
    <p:extLst>
      <p:ext uri="{BB962C8B-B14F-4D97-AF65-F5344CB8AC3E}">
        <p14:creationId xmlns:p14="http://schemas.microsoft.com/office/powerpoint/2010/main" val="3930852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8</a:t>
            </a:fld>
            <a:endParaRPr lang="en-SG"/>
          </a:p>
        </p:txBody>
      </p:sp>
    </p:spTree>
    <p:extLst>
      <p:ext uri="{BB962C8B-B14F-4D97-AF65-F5344CB8AC3E}">
        <p14:creationId xmlns:p14="http://schemas.microsoft.com/office/powerpoint/2010/main" val="579617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9</a:t>
            </a:fld>
            <a:endParaRPr lang="en-SG"/>
          </a:p>
        </p:txBody>
      </p:sp>
    </p:spTree>
    <p:extLst>
      <p:ext uri="{BB962C8B-B14F-4D97-AF65-F5344CB8AC3E}">
        <p14:creationId xmlns:p14="http://schemas.microsoft.com/office/powerpoint/2010/main" val="4202962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10</a:t>
            </a:fld>
            <a:endParaRPr lang="en-SG"/>
          </a:p>
        </p:txBody>
      </p:sp>
    </p:spTree>
    <p:extLst>
      <p:ext uri="{BB962C8B-B14F-4D97-AF65-F5344CB8AC3E}">
        <p14:creationId xmlns:p14="http://schemas.microsoft.com/office/powerpoint/2010/main" val="442931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CD4A2AD2-27A4-49E9-9C01-B970DD3384D8}" type="slidenum">
              <a:rPr lang="en-SG" smtClean="0"/>
              <a:t>11</a:t>
            </a:fld>
            <a:endParaRPr lang="en-SG"/>
          </a:p>
        </p:txBody>
      </p:sp>
    </p:spTree>
    <p:extLst>
      <p:ext uri="{BB962C8B-B14F-4D97-AF65-F5344CB8AC3E}">
        <p14:creationId xmlns:p14="http://schemas.microsoft.com/office/powerpoint/2010/main" val="1626000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71B5-D959-7646-9060-EB8098CF2F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7CE14AB0-4361-91A8-E8B4-52C296438F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CC050637-1F81-A933-14B5-45B41435976F}"/>
              </a:ext>
            </a:extLst>
          </p:cNvPr>
          <p:cNvSpPr>
            <a:spLocks noGrp="1"/>
          </p:cNvSpPr>
          <p:nvPr>
            <p:ph type="dt" sz="half" idx="10"/>
          </p:nvPr>
        </p:nvSpPr>
        <p:spPr/>
        <p:txBody>
          <a:bodyPr/>
          <a:lstStyle/>
          <a:p>
            <a:fld id="{CF091590-75AD-43B3-9E0D-B0B68697240D}" type="datetimeFigureOut">
              <a:rPr lang="en-SG" smtClean="0"/>
              <a:t>30/11/2023</a:t>
            </a:fld>
            <a:endParaRPr lang="en-SG"/>
          </a:p>
        </p:txBody>
      </p:sp>
      <p:sp>
        <p:nvSpPr>
          <p:cNvPr id="5" name="Footer Placeholder 4">
            <a:extLst>
              <a:ext uri="{FF2B5EF4-FFF2-40B4-BE49-F238E27FC236}">
                <a16:creationId xmlns:a16="http://schemas.microsoft.com/office/drawing/2014/main" id="{4FFA122B-A83D-689A-26B4-876F88C9C7F7}"/>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F53F752-5481-2198-CCD4-21BB69B86703}"/>
              </a:ext>
            </a:extLst>
          </p:cNvPr>
          <p:cNvSpPr>
            <a:spLocks noGrp="1"/>
          </p:cNvSpPr>
          <p:nvPr>
            <p:ph type="sldNum" sz="quarter" idx="12"/>
          </p:nvPr>
        </p:nvSpPr>
        <p:spPr/>
        <p:txBody>
          <a:bodyPr/>
          <a:lstStyle/>
          <a:p>
            <a:fld id="{A4A9FFCE-F6EF-45AA-B498-8EF8077B970F}" type="slidenum">
              <a:rPr lang="en-SG" smtClean="0"/>
              <a:t>‹#›</a:t>
            </a:fld>
            <a:endParaRPr lang="en-SG"/>
          </a:p>
        </p:txBody>
      </p:sp>
    </p:spTree>
    <p:extLst>
      <p:ext uri="{BB962C8B-B14F-4D97-AF65-F5344CB8AC3E}">
        <p14:creationId xmlns:p14="http://schemas.microsoft.com/office/powerpoint/2010/main" val="340899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D9CE5-BB78-0D27-EEB9-BC4E359F0A1F}"/>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293C0D39-5325-E92F-73DA-88750C1F9C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B7523FE-CF84-4CAD-3CA4-974374A5F3CC}"/>
              </a:ext>
            </a:extLst>
          </p:cNvPr>
          <p:cNvSpPr>
            <a:spLocks noGrp="1"/>
          </p:cNvSpPr>
          <p:nvPr>
            <p:ph type="dt" sz="half" idx="10"/>
          </p:nvPr>
        </p:nvSpPr>
        <p:spPr/>
        <p:txBody>
          <a:bodyPr/>
          <a:lstStyle/>
          <a:p>
            <a:fld id="{CF091590-75AD-43B3-9E0D-B0B68697240D}" type="datetimeFigureOut">
              <a:rPr lang="en-SG" smtClean="0"/>
              <a:t>30/11/2023</a:t>
            </a:fld>
            <a:endParaRPr lang="en-SG"/>
          </a:p>
        </p:txBody>
      </p:sp>
      <p:sp>
        <p:nvSpPr>
          <p:cNvPr id="5" name="Footer Placeholder 4">
            <a:extLst>
              <a:ext uri="{FF2B5EF4-FFF2-40B4-BE49-F238E27FC236}">
                <a16:creationId xmlns:a16="http://schemas.microsoft.com/office/drawing/2014/main" id="{2D8A52DE-FB21-65F8-4B10-0AE4628B6891}"/>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5D58EE68-1733-A8DB-9B22-68F2A7127D58}"/>
              </a:ext>
            </a:extLst>
          </p:cNvPr>
          <p:cNvSpPr>
            <a:spLocks noGrp="1"/>
          </p:cNvSpPr>
          <p:nvPr>
            <p:ph type="sldNum" sz="quarter" idx="12"/>
          </p:nvPr>
        </p:nvSpPr>
        <p:spPr/>
        <p:txBody>
          <a:bodyPr/>
          <a:lstStyle/>
          <a:p>
            <a:fld id="{A4A9FFCE-F6EF-45AA-B498-8EF8077B970F}" type="slidenum">
              <a:rPr lang="en-SG" smtClean="0"/>
              <a:t>‹#›</a:t>
            </a:fld>
            <a:endParaRPr lang="en-SG"/>
          </a:p>
        </p:txBody>
      </p:sp>
    </p:spTree>
    <p:extLst>
      <p:ext uri="{BB962C8B-B14F-4D97-AF65-F5344CB8AC3E}">
        <p14:creationId xmlns:p14="http://schemas.microsoft.com/office/powerpoint/2010/main" val="2974358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16DE97-14FA-4C54-BFA5-D521E6CCCC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70A65116-63E0-D0E6-8410-A7DC3A47A2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114B030-B185-105B-BD0F-E18A5D69C84E}"/>
              </a:ext>
            </a:extLst>
          </p:cNvPr>
          <p:cNvSpPr>
            <a:spLocks noGrp="1"/>
          </p:cNvSpPr>
          <p:nvPr>
            <p:ph type="dt" sz="half" idx="10"/>
          </p:nvPr>
        </p:nvSpPr>
        <p:spPr/>
        <p:txBody>
          <a:bodyPr/>
          <a:lstStyle/>
          <a:p>
            <a:fld id="{CF091590-75AD-43B3-9E0D-B0B68697240D}" type="datetimeFigureOut">
              <a:rPr lang="en-SG" smtClean="0"/>
              <a:t>30/11/2023</a:t>
            </a:fld>
            <a:endParaRPr lang="en-SG"/>
          </a:p>
        </p:txBody>
      </p:sp>
      <p:sp>
        <p:nvSpPr>
          <p:cNvPr id="5" name="Footer Placeholder 4">
            <a:extLst>
              <a:ext uri="{FF2B5EF4-FFF2-40B4-BE49-F238E27FC236}">
                <a16:creationId xmlns:a16="http://schemas.microsoft.com/office/drawing/2014/main" id="{32A65471-4571-3220-A7FC-A16293E3A3D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79753E1-4125-EBE9-B16A-6227467F6A97}"/>
              </a:ext>
            </a:extLst>
          </p:cNvPr>
          <p:cNvSpPr>
            <a:spLocks noGrp="1"/>
          </p:cNvSpPr>
          <p:nvPr>
            <p:ph type="sldNum" sz="quarter" idx="12"/>
          </p:nvPr>
        </p:nvSpPr>
        <p:spPr/>
        <p:txBody>
          <a:bodyPr/>
          <a:lstStyle/>
          <a:p>
            <a:fld id="{A4A9FFCE-F6EF-45AA-B498-8EF8077B970F}" type="slidenum">
              <a:rPr lang="en-SG" smtClean="0"/>
              <a:t>‹#›</a:t>
            </a:fld>
            <a:endParaRPr lang="en-SG"/>
          </a:p>
        </p:txBody>
      </p:sp>
    </p:spTree>
    <p:extLst>
      <p:ext uri="{BB962C8B-B14F-4D97-AF65-F5344CB8AC3E}">
        <p14:creationId xmlns:p14="http://schemas.microsoft.com/office/powerpoint/2010/main" val="199943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94CFB-AAB6-B5CC-7FA6-30A16D052A57}"/>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91D4D55B-25B7-0717-A371-72CB2F5A2D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81A6E13-60F0-7329-3994-B58A32A0D4A5}"/>
              </a:ext>
            </a:extLst>
          </p:cNvPr>
          <p:cNvSpPr>
            <a:spLocks noGrp="1"/>
          </p:cNvSpPr>
          <p:nvPr>
            <p:ph type="dt" sz="half" idx="10"/>
          </p:nvPr>
        </p:nvSpPr>
        <p:spPr/>
        <p:txBody>
          <a:bodyPr/>
          <a:lstStyle/>
          <a:p>
            <a:fld id="{CF091590-75AD-43B3-9E0D-B0B68697240D}" type="datetimeFigureOut">
              <a:rPr lang="en-SG" smtClean="0"/>
              <a:t>30/11/2023</a:t>
            </a:fld>
            <a:endParaRPr lang="en-SG"/>
          </a:p>
        </p:txBody>
      </p:sp>
      <p:sp>
        <p:nvSpPr>
          <p:cNvPr id="5" name="Footer Placeholder 4">
            <a:extLst>
              <a:ext uri="{FF2B5EF4-FFF2-40B4-BE49-F238E27FC236}">
                <a16:creationId xmlns:a16="http://schemas.microsoft.com/office/drawing/2014/main" id="{15E5D9CA-8CBD-1A84-3242-95FB6CF1892F}"/>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866710A1-EDD0-9D4B-D0C2-86AC996504ED}"/>
              </a:ext>
            </a:extLst>
          </p:cNvPr>
          <p:cNvSpPr>
            <a:spLocks noGrp="1"/>
          </p:cNvSpPr>
          <p:nvPr>
            <p:ph type="sldNum" sz="quarter" idx="12"/>
          </p:nvPr>
        </p:nvSpPr>
        <p:spPr/>
        <p:txBody>
          <a:bodyPr/>
          <a:lstStyle/>
          <a:p>
            <a:fld id="{A4A9FFCE-F6EF-45AA-B498-8EF8077B970F}" type="slidenum">
              <a:rPr lang="en-SG" smtClean="0"/>
              <a:t>‹#›</a:t>
            </a:fld>
            <a:endParaRPr lang="en-SG"/>
          </a:p>
        </p:txBody>
      </p:sp>
    </p:spTree>
    <p:extLst>
      <p:ext uri="{BB962C8B-B14F-4D97-AF65-F5344CB8AC3E}">
        <p14:creationId xmlns:p14="http://schemas.microsoft.com/office/powerpoint/2010/main" val="2121714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23B2D-CF51-10C9-3C83-A205554BC7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43A2C7A1-DE92-07D9-50FA-44E6C07EC0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1E3930-F396-9FD3-EE8E-28CD6E17A0C3}"/>
              </a:ext>
            </a:extLst>
          </p:cNvPr>
          <p:cNvSpPr>
            <a:spLocks noGrp="1"/>
          </p:cNvSpPr>
          <p:nvPr>
            <p:ph type="dt" sz="half" idx="10"/>
          </p:nvPr>
        </p:nvSpPr>
        <p:spPr/>
        <p:txBody>
          <a:bodyPr/>
          <a:lstStyle/>
          <a:p>
            <a:fld id="{CF091590-75AD-43B3-9E0D-B0B68697240D}" type="datetimeFigureOut">
              <a:rPr lang="en-SG" smtClean="0"/>
              <a:t>30/11/2023</a:t>
            </a:fld>
            <a:endParaRPr lang="en-SG"/>
          </a:p>
        </p:txBody>
      </p:sp>
      <p:sp>
        <p:nvSpPr>
          <p:cNvPr id="5" name="Footer Placeholder 4">
            <a:extLst>
              <a:ext uri="{FF2B5EF4-FFF2-40B4-BE49-F238E27FC236}">
                <a16:creationId xmlns:a16="http://schemas.microsoft.com/office/drawing/2014/main" id="{DDF56842-093E-C17B-FBF0-43061998FBC0}"/>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0C372639-3F1D-80F9-E820-0A567B90143A}"/>
              </a:ext>
            </a:extLst>
          </p:cNvPr>
          <p:cNvSpPr>
            <a:spLocks noGrp="1"/>
          </p:cNvSpPr>
          <p:nvPr>
            <p:ph type="sldNum" sz="quarter" idx="12"/>
          </p:nvPr>
        </p:nvSpPr>
        <p:spPr/>
        <p:txBody>
          <a:bodyPr/>
          <a:lstStyle/>
          <a:p>
            <a:fld id="{A4A9FFCE-F6EF-45AA-B498-8EF8077B970F}" type="slidenum">
              <a:rPr lang="en-SG" smtClean="0"/>
              <a:t>‹#›</a:t>
            </a:fld>
            <a:endParaRPr lang="en-SG"/>
          </a:p>
        </p:txBody>
      </p:sp>
    </p:spTree>
    <p:extLst>
      <p:ext uri="{BB962C8B-B14F-4D97-AF65-F5344CB8AC3E}">
        <p14:creationId xmlns:p14="http://schemas.microsoft.com/office/powerpoint/2010/main" val="1066161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365D1-E827-778B-6F65-51EB7C823147}"/>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57389DDF-CA2E-813B-C694-5740281A2D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C983E8F2-D228-479A-CDD3-EAD190B5AA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5BDD15EB-91FD-2675-FD40-4D0A454CB581}"/>
              </a:ext>
            </a:extLst>
          </p:cNvPr>
          <p:cNvSpPr>
            <a:spLocks noGrp="1"/>
          </p:cNvSpPr>
          <p:nvPr>
            <p:ph type="dt" sz="half" idx="10"/>
          </p:nvPr>
        </p:nvSpPr>
        <p:spPr/>
        <p:txBody>
          <a:bodyPr/>
          <a:lstStyle/>
          <a:p>
            <a:fld id="{CF091590-75AD-43B3-9E0D-B0B68697240D}" type="datetimeFigureOut">
              <a:rPr lang="en-SG" smtClean="0"/>
              <a:t>30/11/2023</a:t>
            </a:fld>
            <a:endParaRPr lang="en-SG"/>
          </a:p>
        </p:txBody>
      </p:sp>
      <p:sp>
        <p:nvSpPr>
          <p:cNvPr id="6" name="Footer Placeholder 5">
            <a:extLst>
              <a:ext uri="{FF2B5EF4-FFF2-40B4-BE49-F238E27FC236}">
                <a16:creationId xmlns:a16="http://schemas.microsoft.com/office/drawing/2014/main" id="{5EF859E8-0D9F-1343-FF98-49501BF290A0}"/>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0B493E62-C896-6D8F-7432-E58CA7FE10CD}"/>
              </a:ext>
            </a:extLst>
          </p:cNvPr>
          <p:cNvSpPr>
            <a:spLocks noGrp="1"/>
          </p:cNvSpPr>
          <p:nvPr>
            <p:ph type="sldNum" sz="quarter" idx="12"/>
          </p:nvPr>
        </p:nvSpPr>
        <p:spPr/>
        <p:txBody>
          <a:bodyPr/>
          <a:lstStyle/>
          <a:p>
            <a:fld id="{A4A9FFCE-F6EF-45AA-B498-8EF8077B970F}" type="slidenum">
              <a:rPr lang="en-SG" smtClean="0"/>
              <a:t>‹#›</a:t>
            </a:fld>
            <a:endParaRPr lang="en-SG"/>
          </a:p>
        </p:txBody>
      </p:sp>
    </p:spTree>
    <p:extLst>
      <p:ext uri="{BB962C8B-B14F-4D97-AF65-F5344CB8AC3E}">
        <p14:creationId xmlns:p14="http://schemas.microsoft.com/office/powerpoint/2010/main" val="1466187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AB3FB-C709-92DF-2D69-AC906CA836DC}"/>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507399BB-00C0-E996-0DF4-30E8A3A9BC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A66884-3529-0A9C-62D3-99094CC9DC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B1C0E0B7-A0AA-0489-D1CC-48F12BFA7E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574D3D-8369-C461-EF86-979F4BC3A8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A531E209-3E81-2874-9980-45DA395FCE93}"/>
              </a:ext>
            </a:extLst>
          </p:cNvPr>
          <p:cNvSpPr>
            <a:spLocks noGrp="1"/>
          </p:cNvSpPr>
          <p:nvPr>
            <p:ph type="dt" sz="half" idx="10"/>
          </p:nvPr>
        </p:nvSpPr>
        <p:spPr/>
        <p:txBody>
          <a:bodyPr/>
          <a:lstStyle/>
          <a:p>
            <a:fld id="{CF091590-75AD-43B3-9E0D-B0B68697240D}" type="datetimeFigureOut">
              <a:rPr lang="en-SG" smtClean="0"/>
              <a:t>30/11/2023</a:t>
            </a:fld>
            <a:endParaRPr lang="en-SG"/>
          </a:p>
        </p:txBody>
      </p:sp>
      <p:sp>
        <p:nvSpPr>
          <p:cNvPr id="8" name="Footer Placeholder 7">
            <a:extLst>
              <a:ext uri="{FF2B5EF4-FFF2-40B4-BE49-F238E27FC236}">
                <a16:creationId xmlns:a16="http://schemas.microsoft.com/office/drawing/2014/main" id="{AB4EDBA5-8535-1FB7-EB25-C4EB86259D1C}"/>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D7F4777E-6FF1-72D5-B0F1-24DFA9E711A6}"/>
              </a:ext>
            </a:extLst>
          </p:cNvPr>
          <p:cNvSpPr>
            <a:spLocks noGrp="1"/>
          </p:cNvSpPr>
          <p:nvPr>
            <p:ph type="sldNum" sz="quarter" idx="12"/>
          </p:nvPr>
        </p:nvSpPr>
        <p:spPr/>
        <p:txBody>
          <a:bodyPr/>
          <a:lstStyle/>
          <a:p>
            <a:fld id="{A4A9FFCE-F6EF-45AA-B498-8EF8077B970F}" type="slidenum">
              <a:rPr lang="en-SG" smtClean="0"/>
              <a:t>‹#›</a:t>
            </a:fld>
            <a:endParaRPr lang="en-SG"/>
          </a:p>
        </p:txBody>
      </p:sp>
    </p:spTree>
    <p:extLst>
      <p:ext uri="{BB962C8B-B14F-4D97-AF65-F5344CB8AC3E}">
        <p14:creationId xmlns:p14="http://schemas.microsoft.com/office/powerpoint/2010/main" val="1549341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2058-9C2F-3F55-83E2-5CC548269A79}"/>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2ED2D173-2CC9-0FE1-71DB-E6C5474B2CFF}"/>
              </a:ext>
            </a:extLst>
          </p:cNvPr>
          <p:cNvSpPr>
            <a:spLocks noGrp="1"/>
          </p:cNvSpPr>
          <p:nvPr>
            <p:ph type="dt" sz="half" idx="10"/>
          </p:nvPr>
        </p:nvSpPr>
        <p:spPr/>
        <p:txBody>
          <a:bodyPr/>
          <a:lstStyle/>
          <a:p>
            <a:fld id="{CF091590-75AD-43B3-9E0D-B0B68697240D}" type="datetimeFigureOut">
              <a:rPr lang="en-SG" smtClean="0"/>
              <a:t>30/11/2023</a:t>
            </a:fld>
            <a:endParaRPr lang="en-SG"/>
          </a:p>
        </p:txBody>
      </p:sp>
      <p:sp>
        <p:nvSpPr>
          <p:cNvPr id="4" name="Footer Placeholder 3">
            <a:extLst>
              <a:ext uri="{FF2B5EF4-FFF2-40B4-BE49-F238E27FC236}">
                <a16:creationId xmlns:a16="http://schemas.microsoft.com/office/drawing/2014/main" id="{2F10F72C-32C0-C54A-B6A7-F26F7302E9D1}"/>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F91B7CEE-345A-6265-E769-9D42DF8D70A9}"/>
              </a:ext>
            </a:extLst>
          </p:cNvPr>
          <p:cNvSpPr>
            <a:spLocks noGrp="1"/>
          </p:cNvSpPr>
          <p:nvPr>
            <p:ph type="sldNum" sz="quarter" idx="12"/>
          </p:nvPr>
        </p:nvSpPr>
        <p:spPr/>
        <p:txBody>
          <a:bodyPr/>
          <a:lstStyle/>
          <a:p>
            <a:fld id="{A4A9FFCE-F6EF-45AA-B498-8EF8077B970F}" type="slidenum">
              <a:rPr lang="en-SG" smtClean="0"/>
              <a:t>‹#›</a:t>
            </a:fld>
            <a:endParaRPr lang="en-SG"/>
          </a:p>
        </p:txBody>
      </p:sp>
    </p:spTree>
    <p:extLst>
      <p:ext uri="{BB962C8B-B14F-4D97-AF65-F5344CB8AC3E}">
        <p14:creationId xmlns:p14="http://schemas.microsoft.com/office/powerpoint/2010/main" val="3980802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776C66-B44F-79D3-E4C9-73D9322EEE5D}"/>
              </a:ext>
            </a:extLst>
          </p:cNvPr>
          <p:cNvSpPr>
            <a:spLocks noGrp="1"/>
          </p:cNvSpPr>
          <p:nvPr>
            <p:ph type="dt" sz="half" idx="10"/>
          </p:nvPr>
        </p:nvSpPr>
        <p:spPr/>
        <p:txBody>
          <a:bodyPr/>
          <a:lstStyle/>
          <a:p>
            <a:fld id="{CF091590-75AD-43B3-9E0D-B0B68697240D}" type="datetimeFigureOut">
              <a:rPr lang="en-SG" smtClean="0"/>
              <a:t>30/11/2023</a:t>
            </a:fld>
            <a:endParaRPr lang="en-SG"/>
          </a:p>
        </p:txBody>
      </p:sp>
      <p:sp>
        <p:nvSpPr>
          <p:cNvPr id="3" name="Footer Placeholder 2">
            <a:extLst>
              <a:ext uri="{FF2B5EF4-FFF2-40B4-BE49-F238E27FC236}">
                <a16:creationId xmlns:a16="http://schemas.microsoft.com/office/drawing/2014/main" id="{CD87266B-30D4-FB7A-99B4-8A297A165C6F}"/>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CC8C9813-6D4D-BDBB-56DF-17D137896773}"/>
              </a:ext>
            </a:extLst>
          </p:cNvPr>
          <p:cNvSpPr>
            <a:spLocks noGrp="1"/>
          </p:cNvSpPr>
          <p:nvPr>
            <p:ph type="sldNum" sz="quarter" idx="12"/>
          </p:nvPr>
        </p:nvSpPr>
        <p:spPr/>
        <p:txBody>
          <a:bodyPr/>
          <a:lstStyle/>
          <a:p>
            <a:fld id="{A4A9FFCE-F6EF-45AA-B498-8EF8077B970F}" type="slidenum">
              <a:rPr lang="en-SG" smtClean="0"/>
              <a:t>‹#›</a:t>
            </a:fld>
            <a:endParaRPr lang="en-SG"/>
          </a:p>
        </p:txBody>
      </p:sp>
    </p:spTree>
    <p:extLst>
      <p:ext uri="{BB962C8B-B14F-4D97-AF65-F5344CB8AC3E}">
        <p14:creationId xmlns:p14="http://schemas.microsoft.com/office/powerpoint/2010/main" val="832083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4CA59-2D23-C8E2-3A7E-5C93C44E9F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C44BEFD6-062C-DCF5-FB09-AE43F74758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94CA7360-FE33-1641-1724-87E1B4462E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1BBA3D-7841-3020-BC97-2524F72C9289}"/>
              </a:ext>
            </a:extLst>
          </p:cNvPr>
          <p:cNvSpPr>
            <a:spLocks noGrp="1"/>
          </p:cNvSpPr>
          <p:nvPr>
            <p:ph type="dt" sz="half" idx="10"/>
          </p:nvPr>
        </p:nvSpPr>
        <p:spPr/>
        <p:txBody>
          <a:bodyPr/>
          <a:lstStyle/>
          <a:p>
            <a:fld id="{CF091590-75AD-43B3-9E0D-B0B68697240D}" type="datetimeFigureOut">
              <a:rPr lang="en-SG" smtClean="0"/>
              <a:t>30/11/2023</a:t>
            </a:fld>
            <a:endParaRPr lang="en-SG"/>
          </a:p>
        </p:txBody>
      </p:sp>
      <p:sp>
        <p:nvSpPr>
          <p:cNvPr id="6" name="Footer Placeholder 5">
            <a:extLst>
              <a:ext uri="{FF2B5EF4-FFF2-40B4-BE49-F238E27FC236}">
                <a16:creationId xmlns:a16="http://schemas.microsoft.com/office/drawing/2014/main" id="{DD69C766-A48C-547C-447A-E095A60F3E59}"/>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69557F75-77EC-B10A-DDAE-FE0B5059832D}"/>
              </a:ext>
            </a:extLst>
          </p:cNvPr>
          <p:cNvSpPr>
            <a:spLocks noGrp="1"/>
          </p:cNvSpPr>
          <p:nvPr>
            <p:ph type="sldNum" sz="quarter" idx="12"/>
          </p:nvPr>
        </p:nvSpPr>
        <p:spPr/>
        <p:txBody>
          <a:bodyPr/>
          <a:lstStyle/>
          <a:p>
            <a:fld id="{A4A9FFCE-F6EF-45AA-B498-8EF8077B970F}" type="slidenum">
              <a:rPr lang="en-SG" smtClean="0"/>
              <a:t>‹#›</a:t>
            </a:fld>
            <a:endParaRPr lang="en-SG"/>
          </a:p>
        </p:txBody>
      </p:sp>
    </p:spTree>
    <p:extLst>
      <p:ext uri="{BB962C8B-B14F-4D97-AF65-F5344CB8AC3E}">
        <p14:creationId xmlns:p14="http://schemas.microsoft.com/office/powerpoint/2010/main" val="194063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B6F5A-3F80-A6BE-9F82-BCA7E69CB1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97C7B8B1-486B-0C82-DAFF-4941E7C635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166943E6-9B9F-609B-8FA4-14E1E81088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6AAF98-EB94-2C09-0F5C-C0FA7A00046E}"/>
              </a:ext>
            </a:extLst>
          </p:cNvPr>
          <p:cNvSpPr>
            <a:spLocks noGrp="1"/>
          </p:cNvSpPr>
          <p:nvPr>
            <p:ph type="dt" sz="half" idx="10"/>
          </p:nvPr>
        </p:nvSpPr>
        <p:spPr/>
        <p:txBody>
          <a:bodyPr/>
          <a:lstStyle/>
          <a:p>
            <a:fld id="{CF091590-75AD-43B3-9E0D-B0B68697240D}" type="datetimeFigureOut">
              <a:rPr lang="en-SG" smtClean="0"/>
              <a:t>30/11/2023</a:t>
            </a:fld>
            <a:endParaRPr lang="en-SG"/>
          </a:p>
        </p:txBody>
      </p:sp>
      <p:sp>
        <p:nvSpPr>
          <p:cNvPr id="6" name="Footer Placeholder 5">
            <a:extLst>
              <a:ext uri="{FF2B5EF4-FFF2-40B4-BE49-F238E27FC236}">
                <a16:creationId xmlns:a16="http://schemas.microsoft.com/office/drawing/2014/main" id="{3AC57982-72D6-8C97-3E94-505D5C128C65}"/>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5B05D805-D66C-38EE-3FAF-461BA0E000F5}"/>
              </a:ext>
            </a:extLst>
          </p:cNvPr>
          <p:cNvSpPr>
            <a:spLocks noGrp="1"/>
          </p:cNvSpPr>
          <p:nvPr>
            <p:ph type="sldNum" sz="quarter" idx="12"/>
          </p:nvPr>
        </p:nvSpPr>
        <p:spPr/>
        <p:txBody>
          <a:bodyPr/>
          <a:lstStyle/>
          <a:p>
            <a:fld id="{A4A9FFCE-F6EF-45AA-B498-8EF8077B970F}" type="slidenum">
              <a:rPr lang="en-SG" smtClean="0"/>
              <a:t>‹#›</a:t>
            </a:fld>
            <a:endParaRPr lang="en-SG"/>
          </a:p>
        </p:txBody>
      </p:sp>
    </p:spTree>
    <p:extLst>
      <p:ext uri="{BB962C8B-B14F-4D97-AF65-F5344CB8AC3E}">
        <p14:creationId xmlns:p14="http://schemas.microsoft.com/office/powerpoint/2010/main" val="2192720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1B1626-05F0-10D7-048E-930A4260AB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25AB7F71-0F49-FAEB-74CA-4079511A41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AD3DA49-8972-76E5-EA89-A0ECC91BE0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091590-75AD-43B3-9E0D-B0B68697240D}" type="datetimeFigureOut">
              <a:rPr lang="en-SG" smtClean="0"/>
              <a:t>30/11/2023</a:t>
            </a:fld>
            <a:endParaRPr lang="en-SG"/>
          </a:p>
        </p:txBody>
      </p:sp>
      <p:sp>
        <p:nvSpPr>
          <p:cNvPr id="5" name="Footer Placeholder 4">
            <a:extLst>
              <a:ext uri="{FF2B5EF4-FFF2-40B4-BE49-F238E27FC236}">
                <a16:creationId xmlns:a16="http://schemas.microsoft.com/office/drawing/2014/main" id="{9FC13687-EDE8-009C-20B8-1D196E744C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0194FFD5-62A7-E874-2A67-31F4707135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9FFCE-F6EF-45AA-B498-8EF8077B970F}" type="slidenum">
              <a:rPr lang="en-SG" smtClean="0"/>
              <a:t>‹#›</a:t>
            </a:fld>
            <a:endParaRPr lang="en-SG"/>
          </a:p>
        </p:txBody>
      </p:sp>
    </p:spTree>
    <p:extLst>
      <p:ext uri="{BB962C8B-B14F-4D97-AF65-F5344CB8AC3E}">
        <p14:creationId xmlns:p14="http://schemas.microsoft.com/office/powerpoint/2010/main" val="2949607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12A_76D9E48.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paconline.mci.gov.sg/tpac/XHJSHDJW416RII4OCHJHJH26NNLLKLov.sg/" TargetMode="External"/><Relationship Id="rId7" Type="http://schemas.openxmlformats.org/officeDocument/2006/relationships/slide" Target="slide23.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10.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hyperlink" Target="https://paconline.mci.gov.sg/tpac/XHJSHDJW416RII4OCHJHJH26NNLLKLov.s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microsoft.com/office/2018/10/relationships/comments" Target="../comments/modernComment_12D_CAD6F773.xm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slide" Target="slide2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10E_5583AD82.xml"/><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102_C8D588B6.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7_A7EE340E.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01_E3D135CF.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08_413DD3FA.xm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23.xml"/><Relationship Id="rId5" Type="http://schemas.openxmlformats.org/officeDocument/2006/relationships/image" Target="../media/image8.png"/><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Box 166">
            <a:extLst>
              <a:ext uri="{FF2B5EF4-FFF2-40B4-BE49-F238E27FC236}">
                <a16:creationId xmlns:a16="http://schemas.microsoft.com/office/drawing/2014/main" id="{8409C783-6914-E166-54DD-501000665545}"/>
              </a:ext>
            </a:extLst>
          </p:cNvPr>
          <p:cNvSpPr txBox="1"/>
          <p:nvPr/>
        </p:nvSpPr>
        <p:spPr>
          <a:xfrm>
            <a:off x="1107826" y="2505670"/>
            <a:ext cx="9976348" cy="2585323"/>
          </a:xfrm>
          <a:prstGeom prst="rect">
            <a:avLst/>
          </a:prstGeom>
          <a:solidFill>
            <a:srgbClr val="FFFF00"/>
          </a:solidFill>
        </p:spPr>
        <p:txBody>
          <a:bodyPr wrap="square" rtlCol="0">
            <a:spAutoFit/>
          </a:bodyPr>
          <a:lstStyle/>
          <a:p>
            <a:pPr algn="ctr"/>
            <a:r>
              <a:rPr lang="en-SG" dirty="0"/>
              <a:t>New requirement: </a:t>
            </a:r>
          </a:p>
          <a:p>
            <a:pPr algn="ctr"/>
            <a:endParaRPr lang="en-SG" dirty="0"/>
          </a:p>
          <a:p>
            <a:pPr algn="ctr"/>
            <a:endParaRPr lang="en-SG" dirty="0"/>
          </a:p>
          <a:p>
            <a:pPr marL="285750" indent="-285750">
              <a:buFont typeface="Arial" panose="020B0604020202020204" pitchFamily="34" charset="0"/>
              <a:buChar char="•"/>
            </a:pPr>
            <a:r>
              <a:rPr lang="en-SG" b="0" i="0" dirty="0">
                <a:solidFill>
                  <a:srgbClr val="000000"/>
                </a:solidFill>
                <a:effectLst/>
                <a:latin typeface="Arial" panose="020B0604020202020204" pitchFamily="34" charset="0"/>
              </a:rPr>
              <a:t>Singaporean, PR to send MHA for screening (no need for EP)</a:t>
            </a:r>
          </a:p>
          <a:p>
            <a:pPr marL="742950" lvl="1" indent="-285750">
              <a:buFont typeface="Arial" panose="020B0604020202020204" pitchFamily="34" charset="0"/>
              <a:buChar char="•"/>
            </a:pPr>
            <a:r>
              <a:rPr lang="en-SG" dirty="0">
                <a:solidFill>
                  <a:srgbClr val="000000"/>
                </a:solidFill>
                <a:latin typeface="Arial" panose="020B0604020202020204" pitchFamily="34" charset="0"/>
              </a:rPr>
              <a:t>Apply for daily, monthly report </a:t>
            </a:r>
          </a:p>
          <a:p>
            <a:pPr marL="742950" lvl="1" indent="-285750">
              <a:buFont typeface="Arial" panose="020B0604020202020204" pitchFamily="34" charset="0"/>
              <a:buChar char="•"/>
            </a:pPr>
            <a:r>
              <a:rPr lang="en-SG" b="0" i="0" dirty="0">
                <a:solidFill>
                  <a:srgbClr val="000000"/>
                </a:solidFill>
                <a:effectLst/>
                <a:latin typeface="Arial" panose="020B0604020202020204" pitchFamily="34" charset="0"/>
              </a:rPr>
              <a:t> </a:t>
            </a:r>
          </a:p>
          <a:p>
            <a:pPr marL="285750" indent="-285750">
              <a:buFont typeface="Arial" panose="020B0604020202020204" pitchFamily="34" charset="0"/>
              <a:buChar char="•"/>
            </a:pPr>
            <a:r>
              <a:rPr lang="en-SG" b="0" i="0" dirty="0">
                <a:solidFill>
                  <a:srgbClr val="000000"/>
                </a:solidFill>
                <a:effectLst/>
                <a:latin typeface="Arial" panose="020B0604020202020204" pitchFamily="34" charset="0"/>
              </a:rPr>
              <a:t>need develop API to generate TPAC card (this </a:t>
            </a:r>
            <a:r>
              <a:rPr lang="en-SG" b="0" i="0" dirty="0" err="1">
                <a:solidFill>
                  <a:srgbClr val="000000"/>
                </a:solidFill>
                <a:effectLst/>
                <a:latin typeface="Arial" panose="020B0604020202020204" pitchFamily="34" charset="0"/>
              </a:rPr>
              <a:t>api</a:t>
            </a:r>
            <a:r>
              <a:rPr lang="en-SG" b="0" i="0" dirty="0">
                <a:solidFill>
                  <a:srgbClr val="000000"/>
                </a:solidFill>
                <a:effectLst/>
                <a:latin typeface="Arial" panose="020B0604020202020204" pitchFamily="34" charset="0"/>
              </a:rPr>
              <a:t> will be used in by other external system in the future) </a:t>
            </a:r>
          </a:p>
          <a:p>
            <a:pPr marL="742950" lvl="1" indent="-285750">
              <a:buFont typeface="Arial" panose="020B0604020202020204" pitchFamily="34" charset="0"/>
              <a:buChar char="•"/>
            </a:pPr>
            <a:r>
              <a:rPr lang="en-SG" dirty="0">
                <a:solidFill>
                  <a:srgbClr val="000000"/>
                </a:solidFill>
                <a:latin typeface="Arial" panose="020B0604020202020204" pitchFamily="34" charset="0"/>
              </a:rPr>
              <a:t>Authentication is similar with CAM </a:t>
            </a:r>
            <a:endParaRPr lang="en-SG" dirty="0"/>
          </a:p>
        </p:txBody>
      </p:sp>
    </p:spTree>
    <p:extLst>
      <p:ext uri="{BB962C8B-B14F-4D97-AF65-F5344CB8AC3E}">
        <p14:creationId xmlns:p14="http://schemas.microsoft.com/office/powerpoint/2010/main" val="3594567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B5F370-CE27-D47F-A24B-99EC8AE7BA12}"/>
              </a:ext>
            </a:extLst>
          </p:cNvPr>
          <p:cNvPicPr>
            <a:picLocks noChangeAspect="1"/>
          </p:cNvPicPr>
          <p:nvPr/>
        </p:nvPicPr>
        <p:blipFill>
          <a:blip r:embed="rId3"/>
          <a:stretch>
            <a:fillRect/>
          </a:stretch>
        </p:blipFill>
        <p:spPr>
          <a:xfrm>
            <a:off x="1657871" y="887239"/>
            <a:ext cx="6197379" cy="5584990"/>
          </a:xfrm>
          <a:prstGeom prst="rect">
            <a:avLst/>
          </a:prstGeom>
          <a:ln>
            <a:solidFill>
              <a:schemeClr val="accent1"/>
            </a:solidFill>
          </a:ln>
        </p:spPr>
      </p:pic>
      <p:sp>
        <p:nvSpPr>
          <p:cNvPr id="3" name="Speech Bubble: Rectangle with Corners Rounded 2">
            <a:extLst>
              <a:ext uri="{FF2B5EF4-FFF2-40B4-BE49-F238E27FC236}">
                <a16:creationId xmlns:a16="http://schemas.microsoft.com/office/drawing/2014/main" id="{3902C1A2-DDAA-007A-FE70-41F376072AF2}"/>
              </a:ext>
            </a:extLst>
          </p:cNvPr>
          <p:cNvSpPr/>
          <p:nvPr/>
        </p:nvSpPr>
        <p:spPr>
          <a:xfrm>
            <a:off x="5993875" y="4503528"/>
            <a:ext cx="2260120" cy="749495"/>
          </a:xfrm>
          <a:prstGeom prst="wedgeRoundRectCallout">
            <a:avLst>
              <a:gd name="adj1" fmla="val -60448"/>
              <a:gd name="adj2" fmla="val 90459"/>
              <a:gd name="adj3" fmla="val 1666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SG" sz="1200" dirty="0">
                <a:solidFill>
                  <a:schemeClr val="tx1"/>
                </a:solidFill>
              </a:rPr>
              <a:t>Click here to create or update event</a:t>
            </a:r>
          </a:p>
        </p:txBody>
      </p:sp>
      <p:sp>
        <p:nvSpPr>
          <p:cNvPr id="4" name="Rectangle 3">
            <a:extLst>
              <a:ext uri="{FF2B5EF4-FFF2-40B4-BE49-F238E27FC236}">
                <a16:creationId xmlns:a16="http://schemas.microsoft.com/office/drawing/2014/main" id="{659C7E66-CFFB-B3BD-80E9-31406E4B1D5D}"/>
              </a:ext>
            </a:extLst>
          </p:cNvPr>
          <p:cNvSpPr/>
          <p:nvPr/>
        </p:nvSpPr>
        <p:spPr>
          <a:xfrm>
            <a:off x="3320928" y="5253023"/>
            <a:ext cx="2139950" cy="369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200" b="1" dirty="0">
                <a:solidFill>
                  <a:schemeClr val="bg1"/>
                </a:solidFill>
                <a:hlinkClick r:id="rId4" action="ppaction://hlinksldjump">
                  <a:extLst>
                    <a:ext uri="{A12FA001-AC4F-418D-AE19-62706E023703}">
                      <ahyp:hlinkClr xmlns:ahyp="http://schemas.microsoft.com/office/drawing/2018/hyperlinkcolor" val="tx"/>
                    </a:ext>
                  </a:extLst>
                </a:hlinkClick>
              </a:rPr>
              <a:t>Add</a:t>
            </a:r>
            <a:r>
              <a:rPr lang="en-SG" sz="1200" b="1" u="sng" dirty="0">
                <a:solidFill>
                  <a:schemeClr val="bg1"/>
                </a:solidFill>
                <a:hlinkClick r:id="rId4" action="ppaction://hlinksldjump">
                  <a:extLst>
                    <a:ext uri="{A12FA001-AC4F-418D-AE19-62706E023703}">
                      <ahyp:hlinkClr xmlns:ahyp="http://schemas.microsoft.com/office/drawing/2018/hyperlinkcolor" val="tx"/>
                    </a:ext>
                  </a:extLst>
                </a:hlinkClick>
              </a:rPr>
              <a:t> / </a:t>
            </a:r>
            <a:r>
              <a:rPr lang="en-SG" sz="1200" b="1" dirty="0">
                <a:solidFill>
                  <a:schemeClr val="bg1"/>
                </a:solidFill>
                <a:hlinkClick r:id="rId4" action="ppaction://hlinksldjump">
                  <a:extLst>
                    <a:ext uri="{A12FA001-AC4F-418D-AE19-62706E023703}">
                      <ahyp:hlinkClr xmlns:ahyp="http://schemas.microsoft.com/office/drawing/2018/hyperlinkcolor" val="tx"/>
                    </a:ext>
                  </a:extLst>
                </a:hlinkClick>
              </a:rPr>
              <a:t>Update Event</a:t>
            </a:r>
            <a:endParaRPr lang="en-SG" sz="1200" b="1" dirty="0">
              <a:solidFill>
                <a:schemeClr val="bg1"/>
              </a:solidFill>
            </a:endParaRPr>
          </a:p>
        </p:txBody>
      </p:sp>
      <p:sp>
        <p:nvSpPr>
          <p:cNvPr id="10" name="TextBox 9">
            <a:extLst>
              <a:ext uri="{FF2B5EF4-FFF2-40B4-BE49-F238E27FC236}">
                <a16:creationId xmlns:a16="http://schemas.microsoft.com/office/drawing/2014/main" id="{BA3F9312-E31C-E515-1437-083B444D6E5C}"/>
              </a:ext>
            </a:extLst>
          </p:cNvPr>
          <p:cNvSpPr txBox="1"/>
          <p:nvPr/>
        </p:nvSpPr>
        <p:spPr>
          <a:xfrm>
            <a:off x="1947455" y="2671766"/>
            <a:ext cx="1805046" cy="2123658"/>
          </a:xfrm>
          <a:prstGeom prst="rect">
            <a:avLst/>
          </a:prstGeom>
          <a:noFill/>
        </p:spPr>
        <p:txBody>
          <a:bodyPr wrap="square" rtlCol="0">
            <a:spAutoFit/>
          </a:bodyPr>
          <a:lstStyle/>
          <a:p>
            <a:r>
              <a:rPr lang="en-SG" sz="1200" dirty="0"/>
              <a:t>Event Name</a:t>
            </a:r>
          </a:p>
          <a:p>
            <a:r>
              <a:rPr lang="en-SG" sz="1200" dirty="0"/>
              <a:t> </a:t>
            </a:r>
          </a:p>
          <a:p>
            <a:r>
              <a:rPr lang="en-SG" sz="1200" dirty="0"/>
              <a:t>Start Date</a:t>
            </a:r>
          </a:p>
          <a:p>
            <a:endParaRPr lang="en-SG" sz="1200" dirty="0"/>
          </a:p>
          <a:p>
            <a:r>
              <a:rPr lang="en-SG" sz="1200" dirty="0"/>
              <a:t>End Date</a:t>
            </a:r>
          </a:p>
          <a:p>
            <a:endParaRPr lang="en-SG" sz="1200" dirty="0"/>
          </a:p>
          <a:p>
            <a:r>
              <a:rPr lang="en-SG" sz="1200" dirty="0"/>
              <a:t>Start Registration</a:t>
            </a:r>
          </a:p>
          <a:p>
            <a:endParaRPr lang="en-SG" sz="1200" dirty="0"/>
          </a:p>
          <a:p>
            <a:r>
              <a:rPr lang="en-SG" sz="1200" dirty="0"/>
              <a:t>End Registration</a:t>
            </a:r>
          </a:p>
          <a:p>
            <a:endParaRPr lang="en-SG" sz="1200" dirty="0"/>
          </a:p>
          <a:p>
            <a:r>
              <a:rPr lang="en-SG" sz="1200" dirty="0"/>
              <a:t>Description</a:t>
            </a:r>
          </a:p>
        </p:txBody>
      </p:sp>
      <p:sp>
        <p:nvSpPr>
          <p:cNvPr id="11" name="Rectangle 10">
            <a:extLst>
              <a:ext uri="{FF2B5EF4-FFF2-40B4-BE49-F238E27FC236}">
                <a16:creationId xmlns:a16="http://schemas.microsoft.com/office/drawing/2014/main" id="{2EFF381E-E849-E90C-ACF6-398E2FB3E6B5}"/>
              </a:ext>
            </a:extLst>
          </p:cNvPr>
          <p:cNvSpPr/>
          <p:nvPr/>
        </p:nvSpPr>
        <p:spPr>
          <a:xfrm>
            <a:off x="3320930" y="2671766"/>
            <a:ext cx="2295527" cy="202859"/>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Rectangle 11">
            <a:extLst>
              <a:ext uri="{FF2B5EF4-FFF2-40B4-BE49-F238E27FC236}">
                <a16:creationId xmlns:a16="http://schemas.microsoft.com/office/drawing/2014/main" id="{1C431FF1-C781-4E12-090F-9A2A5B664BCB}"/>
              </a:ext>
            </a:extLst>
          </p:cNvPr>
          <p:cNvSpPr/>
          <p:nvPr/>
        </p:nvSpPr>
        <p:spPr>
          <a:xfrm>
            <a:off x="3320929" y="3065636"/>
            <a:ext cx="2295527" cy="202859"/>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Rectangle 12">
            <a:extLst>
              <a:ext uri="{FF2B5EF4-FFF2-40B4-BE49-F238E27FC236}">
                <a16:creationId xmlns:a16="http://schemas.microsoft.com/office/drawing/2014/main" id="{240937E1-9946-FA58-A638-78B8CDCF37DA}"/>
              </a:ext>
            </a:extLst>
          </p:cNvPr>
          <p:cNvSpPr/>
          <p:nvPr/>
        </p:nvSpPr>
        <p:spPr>
          <a:xfrm>
            <a:off x="3320929" y="3451519"/>
            <a:ext cx="2295527" cy="202859"/>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Rectangle 13">
            <a:extLst>
              <a:ext uri="{FF2B5EF4-FFF2-40B4-BE49-F238E27FC236}">
                <a16:creationId xmlns:a16="http://schemas.microsoft.com/office/drawing/2014/main" id="{7CF2AF93-ADA9-20F3-D51E-A9653887D68D}"/>
              </a:ext>
            </a:extLst>
          </p:cNvPr>
          <p:cNvSpPr/>
          <p:nvPr/>
        </p:nvSpPr>
        <p:spPr>
          <a:xfrm>
            <a:off x="3320928" y="4599700"/>
            <a:ext cx="2295527" cy="369332"/>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 name="Rectangle 14">
            <a:extLst>
              <a:ext uri="{FF2B5EF4-FFF2-40B4-BE49-F238E27FC236}">
                <a16:creationId xmlns:a16="http://schemas.microsoft.com/office/drawing/2014/main" id="{517C070E-6F5E-4C9F-CA40-21315E6DF6BC}"/>
              </a:ext>
            </a:extLst>
          </p:cNvPr>
          <p:cNvSpPr/>
          <p:nvPr/>
        </p:nvSpPr>
        <p:spPr>
          <a:xfrm>
            <a:off x="3320927" y="3863530"/>
            <a:ext cx="2295527" cy="202859"/>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 name="Rectangle 15">
            <a:extLst>
              <a:ext uri="{FF2B5EF4-FFF2-40B4-BE49-F238E27FC236}">
                <a16:creationId xmlns:a16="http://schemas.microsoft.com/office/drawing/2014/main" id="{CA2FC6C4-641F-FF7F-AD99-D70612138974}"/>
              </a:ext>
            </a:extLst>
          </p:cNvPr>
          <p:cNvSpPr/>
          <p:nvPr/>
        </p:nvSpPr>
        <p:spPr>
          <a:xfrm>
            <a:off x="3320926" y="4201790"/>
            <a:ext cx="2295527" cy="202859"/>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 name="TextBox 16">
            <a:extLst>
              <a:ext uri="{FF2B5EF4-FFF2-40B4-BE49-F238E27FC236}">
                <a16:creationId xmlns:a16="http://schemas.microsoft.com/office/drawing/2014/main" id="{9C8D72BF-3606-A018-B47A-AC26785CD490}"/>
              </a:ext>
            </a:extLst>
          </p:cNvPr>
          <p:cNvSpPr txBox="1"/>
          <p:nvPr/>
        </p:nvSpPr>
        <p:spPr>
          <a:xfrm>
            <a:off x="297712" y="233916"/>
            <a:ext cx="3016988" cy="369332"/>
          </a:xfrm>
          <a:prstGeom prst="rect">
            <a:avLst/>
          </a:prstGeom>
          <a:solidFill>
            <a:schemeClr val="accent4">
              <a:lumMod val="75000"/>
            </a:schemeClr>
          </a:solidFill>
        </p:spPr>
        <p:txBody>
          <a:bodyPr wrap="square" rtlCol="0">
            <a:spAutoFit/>
          </a:bodyPr>
          <a:lstStyle/>
          <a:p>
            <a:r>
              <a:rPr lang="en-SG" dirty="0">
                <a:solidFill>
                  <a:schemeClr val="bg1"/>
                </a:solidFill>
              </a:rPr>
              <a:t>PAC Officer Setup Event (3 / 3)</a:t>
            </a:r>
          </a:p>
        </p:txBody>
      </p:sp>
      <p:sp>
        <p:nvSpPr>
          <p:cNvPr id="9" name="Flowchart: Alternate Process 8">
            <a:extLst>
              <a:ext uri="{FF2B5EF4-FFF2-40B4-BE49-F238E27FC236}">
                <a16:creationId xmlns:a16="http://schemas.microsoft.com/office/drawing/2014/main" id="{8A9F54FA-2E22-07F0-F4CE-A9053EC57FBF}"/>
              </a:ext>
            </a:extLst>
          </p:cNvPr>
          <p:cNvSpPr/>
          <p:nvPr/>
        </p:nvSpPr>
        <p:spPr>
          <a:xfrm>
            <a:off x="8842075" y="686946"/>
            <a:ext cx="2587924" cy="1780209"/>
          </a:xfrm>
          <a:prstGeom prst="flowChartAlternateProcess">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Event detail page, allow the user </a:t>
            </a:r>
          </a:p>
          <a:p>
            <a:pPr marL="171450" indent="-171450">
              <a:buFont typeface="Arial" panose="020B0604020202020204" pitchFamily="34" charset="0"/>
              <a:buChar char="•"/>
            </a:pPr>
            <a:r>
              <a:rPr lang="en-US" sz="1200" dirty="0">
                <a:solidFill>
                  <a:schemeClr val="tx1"/>
                </a:solidFill>
              </a:rPr>
              <a:t>Can edit an existing event, or </a:t>
            </a:r>
          </a:p>
          <a:p>
            <a:pPr marL="171450" indent="-171450">
              <a:buFont typeface="Arial" panose="020B0604020202020204" pitchFamily="34" charset="0"/>
              <a:buChar char="•"/>
            </a:pPr>
            <a:r>
              <a:rPr lang="en-US" sz="1200" dirty="0">
                <a:solidFill>
                  <a:schemeClr val="tx1"/>
                </a:solidFill>
              </a:rPr>
              <a:t>Create a new event </a:t>
            </a:r>
            <a:endParaRPr lang="en-SG" sz="1200" dirty="0">
              <a:solidFill>
                <a:schemeClr val="tx1"/>
              </a:solidFill>
            </a:endParaRPr>
          </a:p>
        </p:txBody>
      </p:sp>
    </p:spTree>
    <p:extLst>
      <p:ext uri="{BB962C8B-B14F-4D97-AF65-F5344CB8AC3E}">
        <p14:creationId xmlns:p14="http://schemas.microsoft.com/office/powerpoint/2010/main" val="1775946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3B92A5-71DC-818B-8D45-F9F42C46DCFE}"/>
              </a:ext>
            </a:extLst>
          </p:cNvPr>
          <p:cNvSpPr txBox="1"/>
          <p:nvPr/>
        </p:nvSpPr>
        <p:spPr>
          <a:xfrm>
            <a:off x="754143" y="233915"/>
            <a:ext cx="10683714" cy="2185214"/>
          </a:xfrm>
          <a:prstGeom prst="rect">
            <a:avLst/>
          </a:prstGeom>
          <a:solidFill>
            <a:schemeClr val="accent6">
              <a:lumMod val="75000"/>
            </a:schemeClr>
          </a:solidFill>
        </p:spPr>
        <p:txBody>
          <a:bodyPr wrap="square" rtlCol="0">
            <a:spAutoFit/>
          </a:bodyPr>
          <a:lstStyle/>
          <a:p>
            <a:endParaRPr lang="en-SG" dirty="0">
              <a:solidFill>
                <a:schemeClr val="bg1"/>
              </a:solidFill>
            </a:endParaRPr>
          </a:p>
          <a:p>
            <a:endParaRPr lang="en-SG" dirty="0">
              <a:solidFill>
                <a:schemeClr val="bg1"/>
              </a:solidFill>
            </a:endParaRPr>
          </a:p>
          <a:p>
            <a:endParaRPr lang="en-SG" dirty="0">
              <a:solidFill>
                <a:schemeClr val="bg1"/>
              </a:solidFill>
            </a:endParaRPr>
          </a:p>
          <a:p>
            <a:pPr algn="ctr"/>
            <a:r>
              <a:rPr lang="en-SG" sz="2800" dirty="0">
                <a:solidFill>
                  <a:schemeClr val="bg1"/>
                </a:solidFill>
              </a:rPr>
              <a:t>TPAC New Application</a:t>
            </a:r>
          </a:p>
          <a:p>
            <a:endParaRPr lang="en-SG" dirty="0">
              <a:solidFill>
                <a:schemeClr val="bg1"/>
              </a:solidFill>
            </a:endParaRPr>
          </a:p>
          <a:p>
            <a:endParaRPr lang="en-SG" dirty="0">
              <a:solidFill>
                <a:schemeClr val="bg1"/>
              </a:solidFill>
            </a:endParaRPr>
          </a:p>
          <a:p>
            <a:endParaRPr lang="en-SG" dirty="0">
              <a:solidFill>
                <a:schemeClr val="bg1"/>
              </a:solidFill>
            </a:endParaRPr>
          </a:p>
        </p:txBody>
      </p:sp>
    </p:spTree>
    <p:extLst>
      <p:ext uri="{BB962C8B-B14F-4D97-AF65-F5344CB8AC3E}">
        <p14:creationId xmlns:p14="http://schemas.microsoft.com/office/powerpoint/2010/main" val="521481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3B92A5-71DC-818B-8D45-F9F42C46DCFE}"/>
              </a:ext>
            </a:extLst>
          </p:cNvPr>
          <p:cNvSpPr txBox="1"/>
          <p:nvPr/>
        </p:nvSpPr>
        <p:spPr>
          <a:xfrm>
            <a:off x="297712" y="233916"/>
            <a:ext cx="4688271" cy="369332"/>
          </a:xfrm>
          <a:prstGeom prst="rect">
            <a:avLst/>
          </a:prstGeom>
          <a:solidFill>
            <a:schemeClr val="accent6">
              <a:lumMod val="75000"/>
            </a:schemeClr>
          </a:solidFill>
        </p:spPr>
        <p:txBody>
          <a:bodyPr wrap="none" rtlCol="0">
            <a:spAutoFit/>
          </a:bodyPr>
          <a:lstStyle/>
          <a:p>
            <a:r>
              <a:rPr lang="en-SG" dirty="0">
                <a:solidFill>
                  <a:schemeClr val="bg1"/>
                </a:solidFill>
              </a:rPr>
              <a:t>Application submission  - Singpass Holder (1 / 3)</a:t>
            </a:r>
          </a:p>
        </p:txBody>
      </p:sp>
      <p:pic>
        <p:nvPicPr>
          <p:cNvPr id="6" name="Picture 5">
            <a:extLst>
              <a:ext uri="{FF2B5EF4-FFF2-40B4-BE49-F238E27FC236}">
                <a16:creationId xmlns:a16="http://schemas.microsoft.com/office/drawing/2014/main" id="{B124E42F-7409-6573-0073-D02C19CCA963}"/>
              </a:ext>
            </a:extLst>
          </p:cNvPr>
          <p:cNvPicPr>
            <a:picLocks noChangeAspect="1"/>
          </p:cNvPicPr>
          <p:nvPr/>
        </p:nvPicPr>
        <p:blipFill>
          <a:blip r:embed="rId3"/>
          <a:stretch>
            <a:fillRect/>
          </a:stretch>
        </p:blipFill>
        <p:spPr>
          <a:xfrm>
            <a:off x="297712" y="1733910"/>
            <a:ext cx="5123017" cy="3830128"/>
          </a:xfrm>
          <a:prstGeom prst="rect">
            <a:avLst/>
          </a:prstGeom>
          <a:ln>
            <a:solidFill>
              <a:schemeClr val="accent1"/>
            </a:solidFill>
          </a:ln>
        </p:spPr>
      </p:pic>
      <p:pic>
        <p:nvPicPr>
          <p:cNvPr id="8" name="Picture 7">
            <a:extLst>
              <a:ext uri="{FF2B5EF4-FFF2-40B4-BE49-F238E27FC236}">
                <a16:creationId xmlns:a16="http://schemas.microsoft.com/office/drawing/2014/main" id="{D72AD877-EE32-3398-5AEA-6488D957FCDF}"/>
              </a:ext>
            </a:extLst>
          </p:cNvPr>
          <p:cNvPicPr>
            <a:picLocks noChangeAspect="1"/>
          </p:cNvPicPr>
          <p:nvPr/>
        </p:nvPicPr>
        <p:blipFill>
          <a:blip r:embed="rId4"/>
          <a:stretch>
            <a:fillRect/>
          </a:stretch>
        </p:blipFill>
        <p:spPr>
          <a:xfrm>
            <a:off x="6394021" y="1733911"/>
            <a:ext cx="5225325" cy="3830128"/>
          </a:xfrm>
          <a:prstGeom prst="rect">
            <a:avLst/>
          </a:prstGeom>
          <a:ln>
            <a:solidFill>
              <a:schemeClr val="accent1"/>
            </a:solidFill>
          </a:ln>
        </p:spPr>
      </p:pic>
      <p:sp>
        <p:nvSpPr>
          <p:cNvPr id="9" name="Flowchart: Alternate Process 8">
            <a:extLst>
              <a:ext uri="{FF2B5EF4-FFF2-40B4-BE49-F238E27FC236}">
                <a16:creationId xmlns:a16="http://schemas.microsoft.com/office/drawing/2014/main" id="{93925EDA-5019-4574-6EEE-386484D82BC0}"/>
              </a:ext>
            </a:extLst>
          </p:cNvPr>
          <p:cNvSpPr/>
          <p:nvPr/>
        </p:nvSpPr>
        <p:spPr>
          <a:xfrm>
            <a:off x="6953596" y="276447"/>
            <a:ext cx="3398101" cy="1374768"/>
          </a:xfrm>
          <a:prstGeom prst="flowChartAlternateProcess">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Singpass user arrive to PAC Online page</a:t>
            </a:r>
          </a:p>
          <a:p>
            <a:pPr marL="171450" indent="-171450">
              <a:buFont typeface="Arial" panose="020B0604020202020204" pitchFamily="34" charset="0"/>
              <a:buChar char="•"/>
            </a:pPr>
            <a:r>
              <a:rPr lang="en-US" sz="1200" dirty="0">
                <a:solidFill>
                  <a:schemeClr val="tx1"/>
                </a:solidFill>
              </a:rPr>
              <a:t>Login via Singpass</a:t>
            </a:r>
          </a:p>
          <a:p>
            <a:pPr marL="171450" indent="-171450">
              <a:buFont typeface="Arial" panose="020B0604020202020204" pitchFamily="34" charset="0"/>
              <a:buChar char="•"/>
            </a:pPr>
            <a:r>
              <a:rPr lang="en-US" sz="1200" dirty="0">
                <a:solidFill>
                  <a:schemeClr val="tx1"/>
                </a:solidFill>
              </a:rPr>
              <a:t>Click to “Apply for TPAC” to submit an application</a:t>
            </a:r>
          </a:p>
          <a:p>
            <a:endParaRPr lang="en-US" sz="1200" dirty="0">
              <a:solidFill>
                <a:schemeClr val="tx1"/>
              </a:solidFill>
            </a:endParaRPr>
          </a:p>
          <a:p>
            <a:r>
              <a:rPr lang="en-US" sz="1200" dirty="0">
                <a:solidFill>
                  <a:schemeClr val="tx1"/>
                </a:solidFill>
              </a:rPr>
              <a:t>Continue..</a:t>
            </a:r>
            <a:endParaRPr lang="en-SG" sz="1200" dirty="0">
              <a:solidFill>
                <a:schemeClr val="tx1"/>
              </a:solidFill>
            </a:endParaRPr>
          </a:p>
        </p:txBody>
      </p:sp>
      <p:sp>
        <p:nvSpPr>
          <p:cNvPr id="10" name="Arrow: Right 9">
            <a:extLst>
              <a:ext uri="{FF2B5EF4-FFF2-40B4-BE49-F238E27FC236}">
                <a16:creationId xmlns:a16="http://schemas.microsoft.com/office/drawing/2014/main" id="{34EAB465-464F-0DA1-69BF-AA69693569B4}"/>
              </a:ext>
            </a:extLst>
          </p:cNvPr>
          <p:cNvSpPr/>
          <p:nvPr/>
        </p:nvSpPr>
        <p:spPr>
          <a:xfrm>
            <a:off x="5633049" y="3648974"/>
            <a:ext cx="462951" cy="189781"/>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238872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3B92A5-71DC-818B-8D45-F9F42C46DCFE}"/>
              </a:ext>
            </a:extLst>
          </p:cNvPr>
          <p:cNvSpPr txBox="1"/>
          <p:nvPr/>
        </p:nvSpPr>
        <p:spPr>
          <a:xfrm>
            <a:off x="297712" y="233916"/>
            <a:ext cx="4688271" cy="369332"/>
          </a:xfrm>
          <a:prstGeom prst="rect">
            <a:avLst/>
          </a:prstGeom>
          <a:solidFill>
            <a:schemeClr val="accent6">
              <a:lumMod val="75000"/>
            </a:schemeClr>
          </a:solidFill>
        </p:spPr>
        <p:txBody>
          <a:bodyPr wrap="none" rtlCol="0">
            <a:spAutoFit/>
          </a:bodyPr>
          <a:lstStyle/>
          <a:p>
            <a:r>
              <a:rPr lang="en-SG" dirty="0">
                <a:solidFill>
                  <a:schemeClr val="bg1"/>
                </a:solidFill>
              </a:rPr>
              <a:t>Application submission  - Singpass Holder (2 / 3)</a:t>
            </a:r>
          </a:p>
        </p:txBody>
      </p:sp>
      <p:sp>
        <p:nvSpPr>
          <p:cNvPr id="9" name="Flowchart: Alternate Process 8">
            <a:extLst>
              <a:ext uri="{FF2B5EF4-FFF2-40B4-BE49-F238E27FC236}">
                <a16:creationId xmlns:a16="http://schemas.microsoft.com/office/drawing/2014/main" id="{93925EDA-5019-4574-6EEE-386484D82BC0}"/>
              </a:ext>
            </a:extLst>
          </p:cNvPr>
          <p:cNvSpPr/>
          <p:nvPr/>
        </p:nvSpPr>
        <p:spPr>
          <a:xfrm>
            <a:off x="6417577" y="94891"/>
            <a:ext cx="5274091" cy="1452429"/>
          </a:xfrm>
          <a:prstGeom prst="flowChartAlternateProcess">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200" dirty="0">
                <a:solidFill>
                  <a:schemeClr val="tx1"/>
                </a:solidFill>
              </a:rPr>
              <a:t>User arriving to Declaration form, click Next</a:t>
            </a:r>
          </a:p>
          <a:p>
            <a:pPr marL="171450" indent="-171450">
              <a:buFont typeface="Arial" panose="020B0604020202020204" pitchFamily="34" charset="0"/>
              <a:buChar char="•"/>
            </a:pPr>
            <a:r>
              <a:rPr lang="en-US" sz="1200" dirty="0">
                <a:solidFill>
                  <a:schemeClr val="tx1"/>
                </a:solidFill>
              </a:rPr>
              <a:t>User arriving registration form</a:t>
            </a:r>
          </a:p>
          <a:p>
            <a:pPr marL="628650" lvl="1" indent="-171450">
              <a:buFont typeface="Arial" panose="020B0604020202020204" pitchFamily="34" charset="0"/>
              <a:buChar char="•"/>
            </a:pPr>
            <a:r>
              <a:rPr lang="en-US" sz="1200" dirty="0">
                <a:solidFill>
                  <a:schemeClr val="tx1"/>
                </a:solidFill>
              </a:rPr>
              <a:t>User can “Retrieve </a:t>
            </a:r>
            <a:r>
              <a:rPr lang="en-US" sz="1200" dirty="0" err="1">
                <a:solidFill>
                  <a:schemeClr val="tx1"/>
                </a:solidFill>
              </a:rPr>
              <a:t>myinfo</a:t>
            </a:r>
            <a:r>
              <a:rPr lang="en-US" sz="1200" dirty="0">
                <a:solidFill>
                  <a:schemeClr val="tx1"/>
                </a:solidFill>
              </a:rPr>
              <a:t> with Singpass” to retrieve their personal information </a:t>
            </a:r>
          </a:p>
          <a:p>
            <a:pPr marL="628650" lvl="1" indent="-171450">
              <a:buFont typeface="Arial" panose="020B0604020202020204" pitchFamily="34" charset="0"/>
              <a:buChar char="•"/>
            </a:pPr>
            <a:r>
              <a:rPr lang="en-US" sz="1200" dirty="0">
                <a:solidFill>
                  <a:schemeClr val="tx1"/>
                </a:solidFill>
              </a:rPr>
              <a:t>User can select an event from dropdown list and fill in all necessary information for registration </a:t>
            </a:r>
          </a:p>
          <a:p>
            <a:r>
              <a:rPr lang="en-SG" sz="1200" dirty="0">
                <a:solidFill>
                  <a:schemeClr val="tx1"/>
                </a:solidFill>
              </a:rPr>
              <a:t>Continue…</a:t>
            </a:r>
            <a:endParaRPr lang="en-US" sz="1200" dirty="0">
              <a:solidFill>
                <a:schemeClr val="tx1"/>
              </a:solidFill>
            </a:endParaRPr>
          </a:p>
        </p:txBody>
      </p:sp>
      <p:pic>
        <p:nvPicPr>
          <p:cNvPr id="4" name="Picture 3">
            <a:extLst>
              <a:ext uri="{FF2B5EF4-FFF2-40B4-BE49-F238E27FC236}">
                <a16:creationId xmlns:a16="http://schemas.microsoft.com/office/drawing/2014/main" id="{23BCCE3D-0C82-8172-07AE-1DA4251829A7}"/>
              </a:ext>
            </a:extLst>
          </p:cNvPr>
          <p:cNvPicPr>
            <a:picLocks noChangeAspect="1"/>
          </p:cNvPicPr>
          <p:nvPr/>
        </p:nvPicPr>
        <p:blipFill>
          <a:blip r:embed="rId4"/>
          <a:stretch>
            <a:fillRect/>
          </a:stretch>
        </p:blipFill>
        <p:spPr>
          <a:xfrm>
            <a:off x="500332" y="1622838"/>
            <a:ext cx="5211292" cy="4812468"/>
          </a:xfrm>
          <a:prstGeom prst="rect">
            <a:avLst/>
          </a:prstGeom>
          <a:ln>
            <a:solidFill>
              <a:schemeClr val="accent1"/>
            </a:solidFill>
          </a:ln>
        </p:spPr>
      </p:pic>
      <p:pic>
        <p:nvPicPr>
          <p:cNvPr id="7" name="Picture 6">
            <a:extLst>
              <a:ext uri="{FF2B5EF4-FFF2-40B4-BE49-F238E27FC236}">
                <a16:creationId xmlns:a16="http://schemas.microsoft.com/office/drawing/2014/main" id="{B3A03559-FBE2-C4C9-E930-BE019F87A68E}"/>
              </a:ext>
            </a:extLst>
          </p:cNvPr>
          <p:cNvPicPr>
            <a:picLocks noChangeAspect="1"/>
          </p:cNvPicPr>
          <p:nvPr/>
        </p:nvPicPr>
        <p:blipFill>
          <a:blip r:embed="rId5"/>
          <a:stretch>
            <a:fillRect/>
          </a:stretch>
        </p:blipFill>
        <p:spPr>
          <a:xfrm>
            <a:off x="6360775" y="1622837"/>
            <a:ext cx="5330893" cy="4809333"/>
          </a:xfrm>
          <a:prstGeom prst="rect">
            <a:avLst/>
          </a:prstGeom>
          <a:ln>
            <a:solidFill>
              <a:schemeClr val="accent1"/>
            </a:solidFill>
          </a:ln>
        </p:spPr>
      </p:pic>
      <p:sp>
        <p:nvSpPr>
          <p:cNvPr id="18" name="TextBox 17">
            <a:extLst>
              <a:ext uri="{FF2B5EF4-FFF2-40B4-BE49-F238E27FC236}">
                <a16:creationId xmlns:a16="http://schemas.microsoft.com/office/drawing/2014/main" id="{251F1B26-5BEA-80E8-EFCA-F7DAB97CF0A9}"/>
              </a:ext>
            </a:extLst>
          </p:cNvPr>
          <p:cNvSpPr txBox="1"/>
          <p:nvPr/>
        </p:nvSpPr>
        <p:spPr>
          <a:xfrm>
            <a:off x="6625333" y="5199455"/>
            <a:ext cx="3540641" cy="1200329"/>
          </a:xfrm>
          <a:prstGeom prst="rect">
            <a:avLst/>
          </a:prstGeom>
          <a:solidFill>
            <a:schemeClr val="bg1"/>
          </a:solidFill>
        </p:spPr>
        <p:txBody>
          <a:bodyPr wrap="square" rtlCol="0">
            <a:spAutoFit/>
          </a:bodyPr>
          <a:lstStyle/>
          <a:p>
            <a:r>
              <a:rPr lang="en-US" sz="1200" dirty="0"/>
              <a:t>Event :</a:t>
            </a:r>
          </a:p>
          <a:p>
            <a:r>
              <a:rPr lang="en-US" sz="1200" dirty="0"/>
              <a:t>Name:</a:t>
            </a:r>
          </a:p>
          <a:p>
            <a:r>
              <a:rPr lang="en-US" sz="1200" dirty="0"/>
              <a:t>ID number:</a:t>
            </a:r>
            <a:endParaRPr lang="en-SG" sz="1200" dirty="0"/>
          </a:p>
          <a:p>
            <a:r>
              <a:rPr lang="en-US" sz="1200" dirty="0"/>
              <a:t>Media Organisation:</a:t>
            </a:r>
          </a:p>
          <a:p>
            <a:r>
              <a:rPr lang="en-US" sz="1200" dirty="0"/>
              <a:t>Designation:</a:t>
            </a:r>
          </a:p>
          <a:p>
            <a:endParaRPr lang="en-SG" sz="1200" dirty="0"/>
          </a:p>
        </p:txBody>
      </p:sp>
      <p:sp>
        <p:nvSpPr>
          <p:cNvPr id="11" name="Rectangle: Rounded Corners 10">
            <a:extLst>
              <a:ext uri="{FF2B5EF4-FFF2-40B4-BE49-F238E27FC236}">
                <a16:creationId xmlns:a16="http://schemas.microsoft.com/office/drawing/2014/main" id="{3E8BD63B-8C27-CBFD-0460-1B4A96B53C56}"/>
              </a:ext>
            </a:extLst>
          </p:cNvPr>
          <p:cNvSpPr/>
          <p:nvPr/>
        </p:nvSpPr>
        <p:spPr>
          <a:xfrm>
            <a:off x="8333008" y="6303792"/>
            <a:ext cx="711922" cy="2891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t>Next</a:t>
            </a:r>
            <a:endParaRPr lang="en-SG" sz="1000" b="1" dirty="0"/>
          </a:p>
        </p:txBody>
      </p:sp>
      <p:sp>
        <p:nvSpPr>
          <p:cNvPr id="12" name="Rectangle: Rounded Corners 11">
            <a:extLst>
              <a:ext uri="{FF2B5EF4-FFF2-40B4-BE49-F238E27FC236}">
                <a16:creationId xmlns:a16="http://schemas.microsoft.com/office/drawing/2014/main" id="{5416F8C6-27C3-EB51-2F9B-C4016EC96D73}"/>
              </a:ext>
            </a:extLst>
          </p:cNvPr>
          <p:cNvSpPr/>
          <p:nvPr/>
        </p:nvSpPr>
        <p:spPr>
          <a:xfrm>
            <a:off x="9210611" y="6303792"/>
            <a:ext cx="711922" cy="2891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t>Cancel</a:t>
            </a:r>
            <a:endParaRPr lang="en-SG" sz="1000" b="1" dirty="0"/>
          </a:p>
        </p:txBody>
      </p:sp>
      <p:sp>
        <p:nvSpPr>
          <p:cNvPr id="19" name="Rectangle: Rounded Corners 18">
            <a:extLst>
              <a:ext uri="{FF2B5EF4-FFF2-40B4-BE49-F238E27FC236}">
                <a16:creationId xmlns:a16="http://schemas.microsoft.com/office/drawing/2014/main" id="{2BCDAB15-9609-EBE0-0326-C3F9191D41D0}"/>
              </a:ext>
            </a:extLst>
          </p:cNvPr>
          <p:cNvSpPr/>
          <p:nvPr/>
        </p:nvSpPr>
        <p:spPr>
          <a:xfrm>
            <a:off x="2170872" y="6287598"/>
            <a:ext cx="711922" cy="2891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t>Next</a:t>
            </a:r>
            <a:endParaRPr lang="en-SG" sz="1000" b="1" dirty="0"/>
          </a:p>
        </p:txBody>
      </p:sp>
      <p:sp>
        <p:nvSpPr>
          <p:cNvPr id="20" name="Rectangle: Rounded Corners 19">
            <a:extLst>
              <a:ext uri="{FF2B5EF4-FFF2-40B4-BE49-F238E27FC236}">
                <a16:creationId xmlns:a16="http://schemas.microsoft.com/office/drawing/2014/main" id="{A52A7015-CFE2-6778-2BD3-13EBD2678376}"/>
              </a:ext>
            </a:extLst>
          </p:cNvPr>
          <p:cNvSpPr/>
          <p:nvPr/>
        </p:nvSpPr>
        <p:spPr>
          <a:xfrm>
            <a:off x="3048475" y="6287598"/>
            <a:ext cx="711922" cy="2891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t>Cancel</a:t>
            </a:r>
            <a:endParaRPr lang="en-SG" sz="1000" b="1" dirty="0"/>
          </a:p>
        </p:txBody>
      </p:sp>
      <p:sp>
        <p:nvSpPr>
          <p:cNvPr id="17" name="Rectangle 16">
            <a:extLst>
              <a:ext uri="{FF2B5EF4-FFF2-40B4-BE49-F238E27FC236}">
                <a16:creationId xmlns:a16="http://schemas.microsoft.com/office/drawing/2014/main" id="{CC5E398B-B883-EA58-D782-0691A3D040E0}"/>
              </a:ext>
            </a:extLst>
          </p:cNvPr>
          <p:cNvSpPr/>
          <p:nvPr/>
        </p:nvSpPr>
        <p:spPr>
          <a:xfrm>
            <a:off x="8264099" y="5235163"/>
            <a:ext cx="1561662" cy="1531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SG" sz="1100" dirty="0">
                <a:solidFill>
                  <a:schemeClr val="tx1"/>
                </a:solidFill>
              </a:rPr>
              <a:t>Select event </a:t>
            </a:r>
          </a:p>
        </p:txBody>
      </p:sp>
      <p:sp>
        <p:nvSpPr>
          <p:cNvPr id="23" name="Rectangle 22">
            <a:extLst>
              <a:ext uri="{FF2B5EF4-FFF2-40B4-BE49-F238E27FC236}">
                <a16:creationId xmlns:a16="http://schemas.microsoft.com/office/drawing/2014/main" id="{E80BB4FE-0A25-7202-2371-BDB3CF535D19}"/>
              </a:ext>
            </a:extLst>
          </p:cNvPr>
          <p:cNvSpPr/>
          <p:nvPr/>
        </p:nvSpPr>
        <p:spPr>
          <a:xfrm>
            <a:off x="8264099" y="5429755"/>
            <a:ext cx="1561662" cy="1531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SG" sz="1100" dirty="0">
              <a:solidFill>
                <a:schemeClr val="tx1"/>
              </a:solidFill>
            </a:endParaRPr>
          </a:p>
        </p:txBody>
      </p:sp>
      <p:sp>
        <p:nvSpPr>
          <p:cNvPr id="24" name="Rectangle 23">
            <a:extLst>
              <a:ext uri="{FF2B5EF4-FFF2-40B4-BE49-F238E27FC236}">
                <a16:creationId xmlns:a16="http://schemas.microsoft.com/office/drawing/2014/main" id="{9284D742-333D-D41C-E139-5CBA077E78B8}"/>
              </a:ext>
            </a:extLst>
          </p:cNvPr>
          <p:cNvSpPr/>
          <p:nvPr/>
        </p:nvSpPr>
        <p:spPr>
          <a:xfrm>
            <a:off x="8264099" y="5627015"/>
            <a:ext cx="1561662" cy="1531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SG" sz="1100" dirty="0">
              <a:solidFill>
                <a:schemeClr val="tx1"/>
              </a:solidFill>
            </a:endParaRPr>
          </a:p>
        </p:txBody>
      </p:sp>
      <p:sp>
        <p:nvSpPr>
          <p:cNvPr id="25" name="Rectangle 24">
            <a:extLst>
              <a:ext uri="{FF2B5EF4-FFF2-40B4-BE49-F238E27FC236}">
                <a16:creationId xmlns:a16="http://schemas.microsoft.com/office/drawing/2014/main" id="{945B0C31-17C8-9B6F-0BC9-5C464F77BD44}"/>
              </a:ext>
            </a:extLst>
          </p:cNvPr>
          <p:cNvSpPr/>
          <p:nvPr/>
        </p:nvSpPr>
        <p:spPr>
          <a:xfrm>
            <a:off x="8264099" y="5838859"/>
            <a:ext cx="1561662" cy="1531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SG" sz="1100" dirty="0">
              <a:solidFill>
                <a:schemeClr val="tx1"/>
              </a:solidFill>
            </a:endParaRPr>
          </a:p>
        </p:txBody>
      </p:sp>
      <p:sp>
        <p:nvSpPr>
          <p:cNvPr id="26" name="Rectangle 25">
            <a:extLst>
              <a:ext uri="{FF2B5EF4-FFF2-40B4-BE49-F238E27FC236}">
                <a16:creationId xmlns:a16="http://schemas.microsoft.com/office/drawing/2014/main" id="{99C7675F-FB4E-5089-378A-4D973F6B5DB9}"/>
              </a:ext>
            </a:extLst>
          </p:cNvPr>
          <p:cNvSpPr/>
          <p:nvPr/>
        </p:nvSpPr>
        <p:spPr>
          <a:xfrm>
            <a:off x="8254016" y="6075091"/>
            <a:ext cx="1561662" cy="1531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SG" sz="1100" dirty="0">
              <a:solidFill>
                <a:schemeClr val="tx1"/>
              </a:solidFill>
            </a:endParaRPr>
          </a:p>
        </p:txBody>
      </p:sp>
      <p:sp>
        <p:nvSpPr>
          <p:cNvPr id="27" name="Isosceles Triangle 26">
            <a:extLst>
              <a:ext uri="{FF2B5EF4-FFF2-40B4-BE49-F238E27FC236}">
                <a16:creationId xmlns:a16="http://schemas.microsoft.com/office/drawing/2014/main" id="{9380B2C4-C6F3-077C-EBFC-0AB998E62958}"/>
              </a:ext>
            </a:extLst>
          </p:cNvPr>
          <p:cNvSpPr/>
          <p:nvPr/>
        </p:nvSpPr>
        <p:spPr>
          <a:xfrm rot="10592849">
            <a:off x="9696089" y="5270741"/>
            <a:ext cx="77638" cy="89061"/>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28" name="Picture 27">
            <a:extLst>
              <a:ext uri="{FF2B5EF4-FFF2-40B4-BE49-F238E27FC236}">
                <a16:creationId xmlns:a16="http://schemas.microsoft.com/office/drawing/2014/main" id="{D97CB991-5925-5A7F-2E8F-FBCB4B175945}"/>
              </a:ext>
            </a:extLst>
          </p:cNvPr>
          <p:cNvPicPr>
            <a:picLocks noChangeAspect="1"/>
          </p:cNvPicPr>
          <p:nvPr/>
        </p:nvPicPr>
        <p:blipFill>
          <a:blip r:embed="rId6"/>
          <a:stretch>
            <a:fillRect/>
          </a:stretch>
        </p:blipFill>
        <p:spPr>
          <a:xfrm>
            <a:off x="756076" y="3093837"/>
            <a:ext cx="4752928" cy="788050"/>
          </a:xfrm>
          <a:prstGeom prst="rect">
            <a:avLst/>
          </a:prstGeom>
        </p:spPr>
      </p:pic>
      <p:sp>
        <p:nvSpPr>
          <p:cNvPr id="29" name="Rectangle 28">
            <a:extLst>
              <a:ext uri="{FF2B5EF4-FFF2-40B4-BE49-F238E27FC236}">
                <a16:creationId xmlns:a16="http://schemas.microsoft.com/office/drawing/2014/main" id="{741D527F-148C-3F70-B1A6-698A2C347F7E}"/>
              </a:ext>
            </a:extLst>
          </p:cNvPr>
          <p:cNvSpPr/>
          <p:nvPr/>
        </p:nvSpPr>
        <p:spPr>
          <a:xfrm>
            <a:off x="1828799" y="3093837"/>
            <a:ext cx="724619" cy="710412"/>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30" name="Picture 29">
            <a:extLst>
              <a:ext uri="{FF2B5EF4-FFF2-40B4-BE49-F238E27FC236}">
                <a16:creationId xmlns:a16="http://schemas.microsoft.com/office/drawing/2014/main" id="{2ED9FA7B-07E3-AA60-1B4A-39B3319BC997}"/>
              </a:ext>
            </a:extLst>
          </p:cNvPr>
          <p:cNvPicPr>
            <a:picLocks noChangeAspect="1"/>
          </p:cNvPicPr>
          <p:nvPr/>
        </p:nvPicPr>
        <p:blipFill>
          <a:blip r:embed="rId6"/>
          <a:stretch>
            <a:fillRect/>
          </a:stretch>
        </p:blipFill>
        <p:spPr>
          <a:xfrm>
            <a:off x="6498393" y="3093837"/>
            <a:ext cx="4752928" cy="788050"/>
          </a:xfrm>
          <a:prstGeom prst="rect">
            <a:avLst/>
          </a:prstGeom>
        </p:spPr>
      </p:pic>
      <p:sp>
        <p:nvSpPr>
          <p:cNvPr id="31" name="Rectangle 30">
            <a:extLst>
              <a:ext uri="{FF2B5EF4-FFF2-40B4-BE49-F238E27FC236}">
                <a16:creationId xmlns:a16="http://schemas.microsoft.com/office/drawing/2014/main" id="{C06AA764-51B9-4C63-6CAF-62455F53B52E}"/>
              </a:ext>
            </a:extLst>
          </p:cNvPr>
          <p:cNvSpPr/>
          <p:nvPr/>
        </p:nvSpPr>
        <p:spPr>
          <a:xfrm>
            <a:off x="8563154" y="3093837"/>
            <a:ext cx="724619" cy="710412"/>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2" name="Arrow: Right 31">
            <a:extLst>
              <a:ext uri="{FF2B5EF4-FFF2-40B4-BE49-F238E27FC236}">
                <a16:creationId xmlns:a16="http://schemas.microsoft.com/office/drawing/2014/main" id="{14BCCE14-9369-48EB-1071-6BFF9E3F9929}"/>
              </a:ext>
            </a:extLst>
          </p:cNvPr>
          <p:cNvSpPr/>
          <p:nvPr/>
        </p:nvSpPr>
        <p:spPr>
          <a:xfrm>
            <a:off x="5804724" y="3648974"/>
            <a:ext cx="462951" cy="189781"/>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3" name="TextBox 32">
            <a:extLst>
              <a:ext uri="{FF2B5EF4-FFF2-40B4-BE49-F238E27FC236}">
                <a16:creationId xmlns:a16="http://schemas.microsoft.com/office/drawing/2014/main" id="{3E544F88-3651-829A-B257-46DB01CF3D7A}"/>
              </a:ext>
            </a:extLst>
          </p:cNvPr>
          <p:cNvSpPr txBox="1"/>
          <p:nvPr/>
        </p:nvSpPr>
        <p:spPr>
          <a:xfrm>
            <a:off x="6631264" y="4116991"/>
            <a:ext cx="4846716" cy="276999"/>
          </a:xfrm>
          <a:prstGeom prst="rect">
            <a:avLst/>
          </a:prstGeom>
          <a:solidFill>
            <a:schemeClr val="bg1"/>
          </a:solidFill>
        </p:spPr>
        <p:txBody>
          <a:bodyPr wrap="square" rtlCol="0">
            <a:spAutoFit/>
          </a:bodyPr>
          <a:lstStyle/>
          <a:p>
            <a:r>
              <a:rPr lang="en-US" sz="1200" b="1" dirty="0"/>
              <a:t>Apply Temp PAC</a:t>
            </a:r>
            <a:endParaRPr lang="en-SG" sz="1200" b="1" dirty="0"/>
          </a:p>
        </p:txBody>
      </p:sp>
    </p:spTree>
    <p:extLst>
      <p:ext uri="{BB962C8B-B14F-4D97-AF65-F5344CB8AC3E}">
        <p14:creationId xmlns:p14="http://schemas.microsoft.com/office/powerpoint/2010/main" val="124624456"/>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3B92A5-71DC-818B-8D45-F9F42C46DCFE}"/>
              </a:ext>
            </a:extLst>
          </p:cNvPr>
          <p:cNvSpPr txBox="1"/>
          <p:nvPr/>
        </p:nvSpPr>
        <p:spPr>
          <a:xfrm>
            <a:off x="297712" y="233916"/>
            <a:ext cx="4741170" cy="369332"/>
          </a:xfrm>
          <a:prstGeom prst="rect">
            <a:avLst/>
          </a:prstGeom>
          <a:solidFill>
            <a:schemeClr val="accent6">
              <a:lumMod val="75000"/>
            </a:schemeClr>
          </a:solidFill>
        </p:spPr>
        <p:txBody>
          <a:bodyPr wrap="none" rtlCol="0">
            <a:spAutoFit/>
          </a:bodyPr>
          <a:lstStyle/>
          <a:p>
            <a:r>
              <a:rPr lang="en-SG" dirty="0">
                <a:solidFill>
                  <a:schemeClr val="bg1"/>
                </a:solidFill>
              </a:rPr>
              <a:t>Application submission  - Singpass Holder (3 / 3)</a:t>
            </a:r>
          </a:p>
        </p:txBody>
      </p:sp>
      <p:sp>
        <p:nvSpPr>
          <p:cNvPr id="9" name="Flowchart: Alternate Process 8">
            <a:extLst>
              <a:ext uri="{FF2B5EF4-FFF2-40B4-BE49-F238E27FC236}">
                <a16:creationId xmlns:a16="http://schemas.microsoft.com/office/drawing/2014/main" id="{93925EDA-5019-4574-6EEE-386484D82BC0}"/>
              </a:ext>
            </a:extLst>
          </p:cNvPr>
          <p:cNvSpPr/>
          <p:nvPr/>
        </p:nvSpPr>
        <p:spPr>
          <a:xfrm>
            <a:off x="6953596" y="110623"/>
            <a:ext cx="3398101" cy="1338615"/>
          </a:xfrm>
          <a:prstGeom prst="flowChartAlternateProcess">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000" dirty="0">
                <a:solidFill>
                  <a:schemeClr val="tx1"/>
                </a:solidFill>
              </a:rPr>
              <a:t>User review the information</a:t>
            </a:r>
          </a:p>
          <a:p>
            <a:pPr marL="171450" indent="-171450">
              <a:buFont typeface="Arial" panose="020B0604020202020204" pitchFamily="34" charset="0"/>
              <a:buChar char="•"/>
            </a:pPr>
            <a:r>
              <a:rPr lang="en-US" sz="1000" dirty="0">
                <a:solidFill>
                  <a:schemeClr val="tx1"/>
                </a:solidFill>
              </a:rPr>
              <a:t>User submit the registration</a:t>
            </a:r>
          </a:p>
          <a:p>
            <a:pPr marL="171450" indent="-171450">
              <a:buFont typeface="Arial" panose="020B0604020202020204" pitchFamily="34" charset="0"/>
              <a:buChar char="•"/>
            </a:pPr>
            <a:r>
              <a:rPr lang="en-US" sz="1000" dirty="0">
                <a:solidFill>
                  <a:schemeClr val="tx1"/>
                </a:solidFill>
              </a:rPr>
              <a:t>Upon submission successful, user is led to acknowledgement page, and acknowledge email is also sent to the user </a:t>
            </a:r>
          </a:p>
          <a:p>
            <a:pPr marL="171450" indent="-171450">
              <a:buFont typeface="Arial" panose="020B0604020202020204" pitchFamily="34" charset="0"/>
              <a:buChar char="•"/>
            </a:pPr>
            <a:r>
              <a:rPr lang="en-US" sz="1000" dirty="0">
                <a:solidFill>
                  <a:schemeClr val="tx1"/>
                </a:solidFill>
              </a:rPr>
              <a:t>And email notification is sent to PAC Approver Officer </a:t>
            </a:r>
          </a:p>
          <a:p>
            <a:pPr marL="171450" indent="-171450">
              <a:buFont typeface="Arial" panose="020B0604020202020204" pitchFamily="34" charset="0"/>
              <a:buChar char="•"/>
            </a:pPr>
            <a:r>
              <a:rPr lang="en-US" sz="1000" dirty="0">
                <a:solidFill>
                  <a:schemeClr val="tx1"/>
                </a:solidFill>
              </a:rPr>
              <a:t>Registration flow complete </a:t>
            </a:r>
            <a:endParaRPr lang="en-SG" sz="1000" dirty="0">
              <a:solidFill>
                <a:schemeClr val="tx1"/>
              </a:solidFill>
            </a:endParaRPr>
          </a:p>
        </p:txBody>
      </p:sp>
      <p:pic>
        <p:nvPicPr>
          <p:cNvPr id="4" name="Picture 3">
            <a:extLst>
              <a:ext uri="{FF2B5EF4-FFF2-40B4-BE49-F238E27FC236}">
                <a16:creationId xmlns:a16="http://schemas.microsoft.com/office/drawing/2014/main" id="{23BCCE3D-0C82-8172-07AE-1DA4251829A7}"/>
              </a:ext>
            </a:extLst>
          </p:cNvPr>
          <p:cNvPicPr>
            <a:picLocks noChangeAspect="1"/>
          </p:cNvPicPr>
          <p:nvPr/>
        </p:nvPicPr>
        <p:blipFill>
          <a:blip r:embed="rId3"/>
          <a:stretch>
            <a:fillRect/>
          </a:stretch>
        </p:blipFill>
        <p:spPr>
          <a:xfrm>
            <a:off x="500332" y="1622838"/>
            <a:ext cx="5211292" cy="4812468"/>
          </a:xfrm>
          <a:prstGeom prst="rect">
            <a:avLst/>
          </a:prstGeom>
          <a:ln>
            <a:solidFill>
              <a:schemeClr val="accent1"/>
            </a:solidFill>
          </a:ln>
        </p:spPr>
      </p:pic>
      <p:pic>
        <p:nvPicPr>
          <p:cNvPr id="11" name="Picture 10">
            <a:extLst>
              <a:ext uri="{FF2B5EF4-FFF2-40B4-BE49-F238E27FC236}">
                <a16:creationId xmlns:a16="http://schemas.microsoft.com/office/drawing/2014/main" id="{BB62C05E-2116-3D15-FD4D-82F7D4CD7A7E}"/>
              </a:ext>
            </a:extLst>
          </p:cNvPr>
          <p:cNvPicPr>
            <a:picLocks noChangeAspect="1"/>
          </p:cNvPicPr>
          <p:nvPr/>
        </p:nvPicPr>
        <p:blipFill>
          <a:blip r:embed="rId4"/>
          <a:stretch>
            <a:fillRect/>
          </a:stretch>
        </p:blipFill>
        <p:spPr>
          <a:xfrm>
            <a:off x="756076" y="3093837"/>
            <a:ext cx="4752928" cy="788050"/>
          </a:xfrm>
          <a:prstGeom prst="rect">
            <a:avLst/>
          </a:prstGeom>
        </p:spPr>
      </p:pic>
      <p:sp>
        <p:nvSpPr>
          <p:cNvPr id="12" name="Rectangle 11">
            <a:extLst>
              <a:ext uri="{FF2B5EF4-FFF2-40B4-BE49-F238E27FC236}">
                <a16:creationId xmlns:a16="http://schemas.microsoft.com/office/drawing/2014/main" id="{8A77D1BC-0765-E27D-2671-D19286789558}"/>
              </a:ext>
            </a:extLst>
          </p:cNvPr>
          <p:cNvSpPr/>
          <p:nvPr/>
        </p:nvSpPr>
        <p:spPr>
          <a:xfrm>
            <a:off x="3812874" y="3093837"/>
            <a:ext cx="724619" cy="710412"/>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 name="TextBox 14">
            <a:extLst>
              <a:ext uri="{FF2B5EF4-FFF2-40B4-BE49-F238E27FC236}">
                <a16:creationId xmlns:a16="http://schemas.microsoft.com/office/drawing/2014/main" id="{969147C0-C844-3D13-A646-25BB03742052}"/>
              </a:ext>
            </a:extLst>
          </p:cNvPr>
          <p:cNvSpPr txBox="1"/>
          <p:nvPr/>
        </p:nvSpPr>
        <p:spPr>
          <a:xfrm>
            <a:off x="1501242" y="4074919"/>
            <a:ext cx="3540641" cy="2308324"/>
          </a:xfrm>
          <a:prstGeom prst="rect">
            <a:avLst/>
          </a:prstGeom>
          <a:solidFill>
            <a:schemeClr val="bg1"/>
          </a:solidFill>
        </p:spPr>
        <p:txBody>
          <a:bodyPr wrap="square" rtlCol="0">
            <a:spAutoFit/>
          </a:bodyPr>
          <a:lstStyle/>
          <a:p>
            <a:r>
              <a:rPr lang="en-US" sz="1200" dirty="0"/>
              <a:t>Event :</a:t>
            </a:r>
          </a:p>
          <a:p>
            <a:r>
              <a:rPr lang="en-US" sz="1200" dirty="0"/>
              <a:t>Name:</a:t>
            </a:r>
          </a:p>
          <a:p>
            <a:r>
              <a:rPr lang="en-US" sz="1200" dirty="0"/>
              <a:t>ID number:</a:t>
            </a:r>
            <a:endParaRPr lang="en-SG" sz="1200" dirty="0"/>
          </a:p>
          <a:p>
            <a:r>
              <a:rPr lang="en-US" sz="1200" dirty="0"/>
              <a:t>Media Organisation:</a:t>
            </a:r>
          </a:p>
          <a:p>
            <a:r>
              <a:rPr lang="en-US" sz="1200" dirty="0"/>
              <a:t>Designation:</a:t>
            </a:r>
          </a:p>
          <a:p>
            <a:endParaRPr lang="en-SG" sz="1200" dirty="0"/>
          </a:p>
          <a:p>
            <a:endParaRPr lang="en-SG" sz="1200" dirty="0"/>
          </a:p>
          <a:p>
            <a:endParaRPr lang="en-SG" sz="1200" dirty="0"/>
          </a:p>
          <a:p>
            <a:endParaRPr lang="en-SG" sz="1200" dirty="0"/>
          </a:p>
          <a:p>
            <a:endParaRPr lang="en-SG" sz="1200" dirty="0"/>
          </a:p>
          <a:p>
            <a:endParaRPr lang="en-SG" sz="1200" dirty="0"/>
          </a:p>
          <a:p>
            <a:endParaRPr lang="en-SG" sz="1200" dirty="0"/>
          </a:p>
        </p:txBody>
      </p:sp>
      <p:sp>
        <p:nvSpPr>
          <p:cNvPr id="16" name="Rectangle: Rounded Corners 15">
            <a:extLst>
              <a:ext uri="{FF2B5EF4-FFF2-40B4-BE49-F238E27FC236}">
                <a16:creationId xmlns:a16="http://schemas.microsoft.com/office/drawing/2014/main" id="{64B2AEEF-6048-CC4F-B41E-56E944887D39}"/>
              </a:ext>
            </a:extLst>
          </p:cNvPr>
          <p:cNvSpPr/>
          <p:nvPr/>
        </p:nvSpPr>
        <p:spPr>
          <a:xfrm>
            <a:off x="2223349" y="5645911"/>
            <a:ext cx="711922" cy="2891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t>Submit</a:t>
            </a:r>
            <a:endParaRPr lang="en-SG" sz="1000" b="1" dirty="0"/>
          </a:p>
        </p:txBody>
      </p:sp>
      <p:sp>
        <p:nvSpPr>
          <p:cNvPr id="17" name="Rectangle: Rounded Corners 16">
            <a:extLst>
              <a:ext uri="{FF2B5EF4-FFF2-40B4-BE49-F238E27FC236}">
                <a16:creationId xmlns:a16="http://schemas.microsoft.com/office/drawing/2014/main" id="{E57E61B0-1B2B-DF03-15F2-231093A8755E}"/>
              </a:ext>
            </a:extLst>
          </p:cNvPr>
          <p:cNvSpPr/>
          <p:nvPr/>
        </p:nvSpPr>
        <p:spPr>
          <a:xfrm>
            <a:off x="3100952" y="5645911"/>
            <a:ext cx="711922" cy="2891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t>Cancel</a:t>
            </a:r>
            <a:endParaRPr lang="en-SG" sz="1000" b="1" dirty="0"/>
          </a:p>
        </p:txBody>
      </p:sp>
      <p:sp>
        <p:nvSpPr>
          <p:cNvPr id="18" name="Rectangle 17">
            <a:extLst>
              <a:ext uri="{FF2B5EF4-FFF2-40B4-BE49-F238E27FC236}">
                <a16:creationId xmlns:a16="http://schemas.microsoft.com/office/drawing/2014/main" id="{BF4959D5-AEC2-EB4D-FF9F-BE72AF8B0EC9}"/>
              </a:ext>
            </a:extLst>
          </p:cNvPr>
          <p:cNvSpPr/>
          <p:nvPr/>
        </p:nvSpPr>
        <p:spPr>
          <a:xfrm>
            <a:off x="3140008" y="4110627"/>
            <a:ext cx="1561662" cy="1531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SG" sz="1100" dirty="0">
                <a:solidFill>
                  <a:schemeClr val="tx1"/>
                </a:solidFill>
              </a:rPr>
              <a:t>Event 1</a:t>
            </a:r>
          </a:p>
        </p:txBody>
      </p:sp>
      <p:sp>
        <p:nvSpPr>
          <p:cNvPr id="19" name="Rectangle 18">
            <a:extLst>
              <a:ext uri="{FF2B5EF4-FFF2-40B4-BE49-F238E27FC236}">
                <a16:creationId xmlns:a16="http://schemas.microsoft.com/office/drawing/2014/main" id="{487CB05A-D04D-1C81-C151-03F864E688D2}"/>
              </a:ext>
            </a:extLst>
          </p:cNvPr>
          <p:cNvSpPr/>
          <p:nvPr/>
        </p:nvSpPr>
        <p:spPr>
          <a:xfrm>
            <a:off x="3140008" y="4305219"/>
            <a:ext cx="1561662" cy="1531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John Tan</a:t>
            </a:r>
            <a:endParaRPr lang="en-SG" sz="1100" dirty="0">
              <a:solidFill>
                <a:schemeClr val="tx1"/>
              </a:solidFill>
            </a:endParaRPr>
          </a:p>
        </p:txBody>
      </p:sp>
      <p:sp>
        <p:nvSpPr>
          <p:cNvPr id="20" name="Rectangle 19">
            <a:extLst>
              <a:ext uri="{FF2B5EF4-FFF2-40B4-BE49-F238E27FC236}">
                <a16:creationId xmlns:a16="http://schemas.microsoft.com/office/drawing/2014/main" id="{F395AA2E-A87B-68DE-42AC-670376980867}"/>
              </a:ext>
            </a:extLst>
          </p:cNvPr>
          <p:cNvSpPr/>
          <p:nvPr/>
        </p:nvSpPr>
        <p:spPr>
          <a:xfrm>
            <a:off x="3140008" y="4502479"/>
            <a:ext cx="1561662" cy="1531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12345</a:t>
            </a:r>
            <a:endParaRPr lang="en-SG" sz="1100" dirty="0">
              <a:solidFill>
                <a:schemeClr val="tx1"/>
              </a:solidFill>
            </a:endParaRPr>
          </a:p>
        </p:txBody>
      </p:sp>
      <p:sp>
        <p:nvSpPr>
          <p:cNvPr id="21" name="Rectangle 20">
            <a:extLst>
              <a:ext uri="{FF2B5EF4-FFF2-40B4-BE49-F238E27FC236}">
                <a16:creationId xmlns:a16="http://schemas.microsoft.com/office/drawing/2014/main" id="{4AA93F54-B04C-21DF-33C1-333B315857BD}"/>
              </a:ext>
            </a:extLst>
          </p:cNvPr>
          <p:cNvSpPr/>
          <p:nvPr/>
        </p:nvSpPr>
        <p:spPr>
          <a:xfrm>
            <a:off x="3140008" y="4714323"/>
            <a:ext cx="1561662" cy="1531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Media Corp</a:t>
            </a:r>
            <a:endParaRPr lang="en-SG" sz="1100" dirty="0">
              <a:solidFill>
                <a:schemeClr val="tx1"/>
              </a:solidFill>
            </a:endParaRPr>
          </a:p>
        </p:txBody>
      </p:sp>
      <p:sp>
        <p:nvSpPr>
          <p:cNvPr id="22" name="Rectangle 21">
            <a:extLst>
              <a:ext uri="{FF2B5EF4-FFF2-40B4-BE49-F238E27FC236}">
                <a16:creationId xmlns:a16="http://schemas.microsoft.com/office/drawing/2014/main" id="{C522A4A0-4D43-093B-B2E6-4701D208DE73}"/>
              </a:ext>
            </a:extLst>
          </p:cNvPr>
          <p:cNvSpPr/>
          <p:nvPr/>
        </p:nvSpPr>
        <p:spPr>
          <a:xfrm>
            <a:off x="3129925" y="4950555"/>
            <a:ext cx="1561662" cy="1531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Project manager</a:t>
            </a:r>
            <a:endParaRPr lang="en-SG" sz="1100" dirty="0">
              <a:solidFill>
                <a:schemeClr val="tx1"/>
              </a:solidFill>
            </a:endParaRPr>
          </a:p>
        </p:txBody>
      </p:sp>
      <p:pic>
        <p:nvPicPr>
          <p:cNvPr id="24" name="Picture 23">
            <a:extLst>
              <a:ext uri="{FF2B5EF4-FFF2-40B4-BE49-F238E27FC236}">
                <a16:creationId xmlns:a16="http://schemas.microsoft.com/office/drawing/2014/main" id="{0F5B5A67-ECE5-7049-BCBE-5F4D8103B358}"/>
              </a:ext>
            </a:extLst>
          </p:cNvPr>
          <p:cNvPicPr>
            <a:picLocks noChangeAspect="1"/>
          </p:cNvPicPr>
          <p:nvPr/>
        </p:nvPicPr>
        <p:blipFill>
          <a:blip r:embed="rId3"/>
          <a:stretch>
            <a:fillRect/>
          </a:stretch>
        </p:blipFill>
        <p:spPr>
          <a:xfrm>
            <a:off x="6433731" y="1622838"/>
            <a:ext cx="5211292" cy="4812468"/>
          </a:xfrm>
          <a:prstGeom prst="rect">
            <a:avLst/>
          </a:prstGeom>
          <a:ln>
            <a:solidFill>
              <a:schemeClr val="accent1"/>
            </a:solidFill>
          </a:ln>
        </p:spPr>
      </p:pic>
      <p:pic>
        <p:nvPicPr>
          <p:cNvPr id="25" name="Picture 24">
            <a:extLst>
              <a:ext uri="{FF2B5EF4-FFF2-40B4-BE49-F238E27FC236}">
                <a16:creationId xmlns:a16="http://schemas.microsoft.com/office/drawing/2014/main" id="{A0FFAD06-40FA-8945-77BC-33C013360D82}"/>
              </a:ext>
            </a:extLst>
          </p:cNvPr>
          <p:cNvPicPr>
            <a:picLocks noChangeAspect="1"/>
          </p:cNvPicPr>
          <p:nvPr/>
        </p:nvPicPr>
        <p:blipFill>
          <a:blip r:embed="rId4"/>
          <a:stretch>
            <a:fillRect/>
          </a:stretch>
        </p:blipFill>
        <p:spPr>
          <a:xfrm>
            <a:off x="6689475" y="3093837"/>
            <a:ext cx="4752928" cy="788050"/>
          </a:xfrm>
          <a:prstGeom prst="rect">
            <a:avLst/>
          </a:prstGeom>
        </p:spPr>
      </p:pic>
      <p:sp>
        <p:nvSpPr>
          <p:cNvPr id="26" name="Rectangle 25">
            <a:extLst>
              <a:ext uri="{FF2B5EF4-FFF2-40B4-BE49-F238E27FC236}">
                <a16:creationId xmlns:a16="http://schemas.microsoft.com/office/drawing/2014/main" id="{BC7B876C-B9D3-9EEC-E7A9-3B60874D498D}"/>
              </a:ext>
            </a:extLst>
          </p:cNvPr>
          <p:cNvSpPr/>
          <p:nvPr/>
        </p:nvSpPr>
        <p:spPr>
          <a:xfrm>
            <a:off x="9746273" y="3093837"/>
            <a:ext cx="724619" cy="710412"/>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7" name="TextBox 26">
            <a:extLst>
              <a:ext uri="{FF2B5EF4-FFF2-40B4-BE49-F238E27FC236}">
                <a16:creationId xmlns:a16="http://schemas.microsoft.com/office/drawing/2014/main" id="{76D0550E-403A-7449-0158-8186DD5D256E}"/>
              </a:ext>
            </a:extLst>
          </p:cNvPr>
          <p:cNvSpPr txBox="1"/>
          <p:nvPr/>
        </p:nvSpPr>
        <p:spPr>
          <a:xfrm>
            <a:off x="6656115" y="2412925"/>
            <a:ext cx="4786288" cy="3970318"/>
          </a:xfrm>
          <a:prstGeom prst="rect">
            <a:avLst/>
          </a:prstGeom>
          <a:solidFill>
            <a:schemeClr val="bg1"/>
          </a:solidFill>
        </p:spPr>
        <p:txBody>
          <a:bodyPr wrap="square" rtlCol="0">
            <a:spAutoFit/>
          </a:bodyPr>
          <a:lstStyle/>
          <a:p>
            <a:pPr algn="ctr"/>
            <a:endParaRPr lang="en-US" dirty="0"/>
          </a:p>
          <a:p>
            <a:pPr algn="ctr"/>
            <a:endParaRPr lang="en-US" dirty="0"/>
          </a:p>
          <a:p>
            <a:pPr algn="ctr"/>
            <a:endParaRPr lang="en-US" dirty="0"/>
          </a:p>
          <a:p>
            <a:pPr algn="ctr"/>
            <a:r>
              <a:rPr lang="en-US" dirty="0"/>
              <a:t>Acknowledgment page</a:t>
            </a:r>
          </a:p>
          <a:p>
            <a:pPr algn="ctr"/>
            <a:endParaRPr lang="en-SG" dirty="0"/>
          </a:p>
          <a:p>
            <a:pPr algn="ctr"/>
            <a:endParaRPr lang="en-SG" dirty="0"/>
          </a:p>
          <a:p>
            <a:pPr algn="ctr"/>
            <a:endParaRPr lang="en-SG" dirty="0"/>
          </a:p>
          <a:p>
            <a:pPr algn="ctr"/>
            <a:endParaRPr lang="en-SG" dirty="0"/>
          </a:p>
          <a:p>
            <a:pPr algn="ctr"/>
            <a:endParaRPr lang="en-SG" dirty="0"/>
          </a:p>
          <a:p>
            <a:pPr algn="ctr"/>
            <a:endParaRPr lang="en-SG" dirty="0"/>
          </a:p>
          <a:p>
            <a:pPr algn="ctr"/>
            <a:endParaRPr lang="en-SG" dirty="0"/>
          </a:p>
          <a:p>
            <a:pPr algn="ctr"/>
            <a:endParaRPr lang="en-SG" dirty="0"/>
          </a:p>
          <a:p>
            <a:pPr algn="ctr"/>
            <a:endParaRPr lang="en-SG" dirty="0"/>
          </a:p>
          <a:p>
            <a:pPr algn="ctr"/>
            <a:endParaRPr lang="en-SG" dirty="0"/>
          </a:p>
        </p:txBody>
      </p:sp>
      <p:sp>
        <p:nvSpPr>
          <p:cNvPr id="35" name="Arrow: Right 34">
            <a:extLst>
              <a:ext uri="{FF2B5EF4-FFF2-40B4-BE49-F238E27FC236}">
                <a16:creationId xmlns:a16="http://schemas.microsoft.com/office/drawing/2014/main" id="{5A081B7F-F413-D177-082C-C26B56783FEC}"/>
              </a:ext>
            </a:extLst>
          </p:cNvPr>
          <p:cNvSpPr/>
          <p:nvPr/>
        </p:nvSpPr>
        <p:spPr>
          <a:xfrm>
            <a:off x="5804724" y="3648974"/>
            <a:ext cx="462951" cy="189781"/>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1532031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3B92A5-71DC-818B-8D45-F9F42C46DCFE}"/>
              </a:ext>
            </a:extLst>
          </p:cNvPr>
          <p:cNvSpPr txBox="1"/>
          <p:nvPr/>
        </p:nvSpPr>
        <p:spPr>
          <a:xfrm>
            <a:off x="297712" y="233916"/>
            <a:ext cx="5209247" cy="369332"/>
          </a:xfrm>
          <a:prstGeom prst="rect">
            <a:avLst/>
          </a:prstGeom>
          <a:solidFill>
            <a:schemeClr val="accent6">
              <a:lumMod val="75000"/>
            </a:schemeClr>
          </a:solidFill>
        </p:spPr>
        <p:txBody>
          <a:bodyPr wrap="none" rtlCol="0">
            <a:spAutoFit/>
          </a:bodyPr>
          <a:lstStyle/>
          <a:p>
            <a:r>
              <a:rPr lang="en-SG" dirty="0">
                <a:solidFill>
                  <a:schemeClr val="bg1"/>
                </a:solidFill>
              </a:rPr>
              <a:t>Application submission  - NON-Singpass Holder (1 / 4)</a:t>
            </a:r>
          </a:p>
        </p:txBody>
      </p:sp>
      <p:sp>
        <p:nvSpPr>
          <p:cNvPr id="9" name="Flowchart: Alternate Process 8">
            <a:extLst>
              <a:ext uri="{FF2B5EF4-FFF2-40B4-BE49-F238E27FC236}">
                <a16:creationId xmlns:a16="http://schemas.microsoft.com/office/drawing/2014/main" id="{93925EDA-5019-4574-6EEE-386484D82BC0}"/>
              </a:ext>
            </a:extLst>
          </p:cNvPr>
          <p:cNvSpPr/>
          <p:nvPr/>
        </p:nvSpPr>
        <p:spPr>
          <a:xfrm>
            <a:off x="8692194" y="276446"/>
            <a:ext cx="3398101" cy="1811145"/>
          </a:xfrm>
          <a:prstGeom prst="flowChartAlternateProcess">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PAC Officer to copy an event link and email it to Non-Singpass holder</a:t>
            </a:r>
          </a:p>
          <a:p>
            <a:endParaRPr lang="en-US" sz="1200" dirty="0">
              <a:solidFill>
                <a:schemeClr val="tx1"/>
              </a:solidFill>
            </a:endParaRPr>
          </a:p>
          <a:p>
            <a:r>
              <a:rPr lang="en-US" sz="1200" dirty="0">
                <a:solidFill>
                  <a:schemeClr val="tx1"/>
                </a:solidFill>
              </a:rPr>
              <a:t>e.g. </a:t>
            </a:r>
            <a:r>
              <a:rPr lang="en-US" sz="1200" dirty="0">
                <a:solidFill>
                  <a:schemeClr val="tx1"/>
                </a:solidFill>
                <a:hlinkClick r:id="rId3"/>
              </a:rPr>
              <a:t>https://paconline.mci.gov.sg/tpac/XHJSHDJW4</a:t>
            </a:r>
            <a:fld id="{84056058-7381-4487-A580-92955F7DFF63}" type="slidenum">
              <a:rPr lang="en-US" sz="1200" smtClean="0">
                <a:solidFill>
                  <a:schemeClr val="tx1"/>
                </a:solidFill>
                <a:hlinkClick r:id="rId3"/>
              </a:rPr>
              <a:pPr/>
              <a:t>15</a:t>
            </a:fld>
            <a:r>
              <a:rPr lang="en-US" sz="1200" dirty="0">
                <a:solidFill>
                  <a:schemeClr val="tx1"/>
                </a:solidFill>
                <a:hlinkClick r:id="rId3"/>
              </a:rPr>
              <a:t>RII4OCHJHJH26NNLLKLov.sg/</a:t>
            </a:r>
            <a:endParaRPr lang="en-US" sz="1200" dirty="0">
              <a:solidFill>
                <a:schemeClr val="tx1"/>
              </a:solidFill>
            </a:endParaRPr>
          </a:p>
          <a:p>
            <a:endParaRPr lang="en-US" sz="1200" dirty="0">
              <a:solidFill>
                <a:schemeClr val="tx1"/>
              </a:solidFill>
            </a:endParaRPr>
          </a:p>
          <a:p>
            <a:r>
              <a:rPr lang="en-US" sz="1200" dirty="0">
                <a:solidFill>
                  <a:schemeClr val="tx1"/>
                </a:solidFill>
              </a:rPr>
              <a:t>Continue…</a:t>
            </a:r>
            <a:endParaRPr lang="en-SG" sz="1200" dirty="0">
              <a:solidFill>
                <a:schemeClr val="tx1"/>
              </a:solidFill>
            </a:endParaRPr>
          </a:p>
        </p:txBody>
      </p:sp>
      <p:pic>
        <p:nvPicPr>
          <p:cNvPr id="3" name="Picture 2">
            <a:extLst>
              <a:ext uri="{FF2B5EF4-FFF2-40B4-BE49-F238E27FC236}">
                <a16:creationId xmlns:a16="http://schemas.microsoft.com/office/drawing/2014/main" id="{7F20B798-57C0-C4DD-FFB1-62FB8ACE5867}"/>
              </a:ext>
            </a:extLst>
          </p:cNvPr>
          <p:cNvPicPr>
            <a:picLocks noChangeAspect="1"/>
          </p:cNvPicPr>
          <p:nvPr/>
        </p:nvPicPr>
        <p:blipFill>
          <a:blip r:embed="rId4"/>
          <a:stretch>
            <a:fillRect/>
          </a:stretch>
        </p:blipFill>
        <p:spPr>
          <a:xfrm>
            <a:off x="395851" y="818976"/>
            <a:ext cx="7494171" cy="5669692"/>
          </a:xfrm>
          <a:prstGeom prst="rect">
            <a:avLst/>
          </a:prstGeom>
          <a:ln>
            <a:solidFill>
              <a:srgbClr val="0070C0"/>
            </a:solidFill>
          </a:ln>
        </p:spPr>
      </p:pic>
      <p:graphicFrame>
        <p:nvGraphicFramePr>
          <p:cNvPr id="4" name="Table 24">
            <a:extLst>
              <a:ext uri="{FF2B5EF4-FFF2-40B4-BE49-F238E27FC236}">
                <a16:creationId xmlns:a16="http://schemas.microsoft.com/office/drawing/2014/main" id="{BC296EB4-9351-5250-F002-7A91E951AD88}"/>
              </a:ext>
            </a:extLst>
          </p:cNvPr>
          <p:cNvGraphicFramePr>
            <a:graphicFrameLocks noGrp="1"/>
          </p:cNvGraphicFramePr>
          <p:nvPr>
            <p:extLst>
              <p:ext uri="{D42A27DB-BD31-4B8C-83A1-F6EECF244321}">
                <p14:modId xmlns:p14="http://schemas.microsoft.com/office/powerpoint/2010/main" val="465662589"/>
              </p:ext>
            </p:extLst>
          </p:nvPr>
        </p:nvGraphicFramePr>
        <p:xfrm>
          <a:off x="663873" y="2647982"/>
          <a:ext cx="7099900" cy="2346960"/>
        </p:xfrm>
        <a:graphic>
          <a:graphicData uri="http://schemas.openxmlformats.org/drawingml/2006/table">
            <a:tbl>
              <a:tblPr firstRow="1" bandRow="1">
                <a:tableStyleId>{5C22544A-7EE6-4342-B048-85BDC9FD1C3A}</a:tableStyleId>
              </a:tblPr>
              <a:tblGrid>
                <a:gridCol w="610230">
                  <a:extLst>
                    <a:ext uri="{9D8B030D-6E8A-4147-A177-3AD203B41FA5}">
                      <a16:colId xmlns:a16="http://schemas.microsoft.com/office/drawing/2014/main" val="502971144"/>
                    </a:ext>
                  </a:extLst>
                </a:gridCol>
                <a:gridCol w="483355">
                  <a:extLst>
                    <a:ext uri="{9D8B030D-6E8A-4147-A177-3AD203B41FA5}">
                      <a16:colId xmlns:a16="http://schemas.microsoft.com/office/drawing/2014/main" val="1398872824"/>
                    </a:ext>
                  </a:extLst>
                </a:gridCol>
                <a:gridCol w="580816">
                  <a:extLst>
                    <a:ext uri="{9D8B030D-6E8A-4147-A177-3AD203B41FA5}">
                      <a16:colId xmlns:a16="http://schemas.microsoft.com/office/drawing/2014/main" val="2439662977"/>
                    </a:ext>
                  </a:extLst>
                </a:gridCol>
                <a:gridCol w="444153">
                  <a:extLst>
                    <a:ext uri="{9D8B030D-6E8A-4147-A177-3AD203B41FA5}">
                      <a16:colId xmlns:a16="http://schemas.microsoft.com/office/drawing/2014/main" val="1514056377"/>
                    </a:ext>
                  </a:extLst>
                </a:gridCol>
                <a:gridCol w="546650">
                  <a:extLst>
                    <a:ext uri="{9D8B030D-6E8A-4147-A177-3AD203B41FA5}">
                      <a16:colId xmlns:a16="http://schemas.microsoft.com/office/drawing/2014/main" val="1964243176"/>
                    </a:ext>
                  </a:extLst>
                </a:gridCol>
                <a:gridCol w="2493753">
                  <a:extLst>
                    <a:ext uri="{9D8B030D-6E8A-4147-A177-3AD203B41FA5}">
                      <a16:colId xmlns:a16="http://schemas.microsoft.com/office/drawing/2014/main" val="702782745"/>
                    </a:ext>
                  </a:extLst>
                </a:gridCol>
                <a:gridCol w="966159">
                  <a:extLst>
                    <a:ext uri="{9D8B030D-6E8A-4147-A177-3AD203B41FA5}">
                      <a16:colId xmlns:a16="http://schemas.microsoft.com/office/drawing/2014/main" val="938125530"/>
                    </a:ext>
                  </a:extLst>
                </a:gridCol>
                <a:gridCol w="974784">
                  <a:extLst>
                    <a:ext uri="{9D8B030D-6E8A-4147-A177-3AD203B41FA5}">
                      <a16:colId xmlns:a16="http://schemas.microsoft.com/office/drawing/2014/main" val="3501115084"/>
                    </a:ext>
                  </a:extLst>
                </a:gridCol>
              </a:tblGrid>
              <a:tr h="422287">
                <a:tc>
                  <a:txBody>
                    <a:bodyPr/>
                    <a:lstStyle/>
                    <a:p>
                      <a:r>
                        <a:rPr lang="en-SG" sz="1000" dirty="0"/>
                        <a:t>Event Name</a:t>
                      </a:r>
                    </a:p>
                  </a:txBody>
                  <a:tcPr/>
                </a:tc>
                <a:tc>
                  <a:txBody>
                    <a:bodyPr/>
                    <a:lstStyle/>
                    <a:p>
                      <a:r>
                        <a:rPr lang="en-SG" sz="1000" dirty="0"/>
                        <a:t>Start date</a:t>
                      </a:r>
                    </a:p>
                  </a:txBody>
                  <a:tcPr/>
                </a:tc>
                <a:tc>
                  <a:txBody>
                    <a:bodyPr/>
                    <a:lstStyle/>
                    <a:p>
                      <a:r>
                        <a:rPr lang="en-SG" sz="1000" dirty="0"/>
                        <a:t>End date</a:t>
                      </a:r>
                    </a:p>
                  </a:txBody>
                  <a:tcPr/>
                </a:tc>
                <a:tc>
                  <a:txBody>
                    <a:bodyPr/>
                    <a:lstStyle/>
                    <a:p>
                      <a:r>
                        <a:rPr lang="en-SG" sz="1000" dirty="0"/>
                        <a:t>Start Registration</a:t>
                      </a:r>
                    </a:p>
                  </a:txBody>
                  <a:tcPr/>
                </a:tc>
                <a:tc>
                  <a:txBody>
                    <a:bodyPr/>
                    <a:lstStyle/>
                    <a:p>
                      <a:r>
                        <a:rPr lang="en-SG" sz="1000" dirty="0"/>
                        <a:t>End Registration</a:t>
                      </a:r>
                    </a:p>
                  </a:txBody>
                  <a:tcPr/>
                </a:tc>
                <a:tc>
                  <a:txBody>
                    <a:bodyPr/>
                    <a:lstStyle/>
                    <a:p>
                      <a:r>
                        <a:rPr lang="en-SG" sz="1000" dirty="0"/>
                        <a:t>Event Description</a:t>
                      </a:r>
                    </a:p>
                  </a:txBody>
                  <a:tcPr/>
                </a:tc>
                <a:tc>
                  <a:txBody>
                    <a:bodyPr/>
                    <a:lstStyle/>
                    <a:p>
                      <a:r>
                        <a:rPr lang="en-US" sz="1000" dirty="0"/>
                        <a:t>Copy Event Link</a:t>
                      </a:r>
                      <a:endParaRPr lang="en-SG" sz="1000" dirty="0"/>
                    </a:p>
                  </a:txBody>
                  <a:tcPr/>
                </a:tc>
                <a:tc>
                  <a:txBody>
                    <a:bodyPr/>
                    <a:lstStyle/>
                    <a:p>
                      <a:r>
                        <a:rPr lang="en-SG" sz="1000" dirty="0"/>
                        <a:t>Edit</a:t>
                      </a:r>
                    </a:p>
                  </a:txBody>
                  <a:tcPr/>
                </a:tc>
                <a:extLst>
                  <a:ext uri="{0D108BD9-81ED-4DB2-BD59-A6C34878D82A}">
                    <a16:rowId xmlns:a16="http://schemas.microsoft.com/office/drawing/2014/main" val="4147310800"/>
                  </a:ext>
                </a:extLst>
              </a:tr>
              <a:tr h="422287">
                <a:tc>
                  <a:txBody>
                    <a:bodyPr/>
                    <a:lstStyle/>
                    <a:p>
                      <a:r>
                        <a:rPr lang="en-SG" sz="1000" dirty="0"/>
                        <a:t>Event 1</a:t>
                      </a:r>
                    </a:p>
                  </a:txBody>
                  <a:tcPr/>
                </a:tc>
                <a:tc>
                  <a:txBody>
                    <a:bodyPr/>
                    <a:lstStyle/>
                    <a:p>
                      <a:r>
                        <a:rPr lang="en-SG" sz="1000" dirty="0"/>
                        <a:t>1 Jul 23</a:t>
                      </a:r>
                    </a:p>
                  </a:txBody>
                  <a:tcPr/>
                </a:tc>
                <a:tc>
                  <a:txBody>
                    <a:bodyPr/>
                    <a:lstStyle/>
                    <a:p>
                      <a:r>
                        <a:rPr lang="en-SG" sz="1000" dirty="0"/>
                        <a:t>30 Jul 23</a:t>
                      </a:r>
                    </a:p>
                  </a:txBody>
                  <a:tcPr/>
                </a:tc>
                <a:tc>
                  <a:txBody>
                    <a:bodyPr/>
                    <a:lstStyle/>
                    <a:p>
                      <a:r>
                        <a:rPr lang="en-SG" sz="1000" dirty="0"/>
                        <a:t>1 Jun 23</a:t>
                      </a:r>
                    </a:p>
                  </a:txBody>
                  <a:tcPr/>
                </a:tc>
                <a:tc>
                  <a:txBody>
                    <a:bodyPr/>
                    <a:lstStyle/>
                    <a:p>
                      <a:r>
                        <a:rPr lang="en-SG" sz="1000" dirty="0"/>
                        <a:t>15 Jun 23</a:t>
                      </a:r>
                    </a:p>
                  </a:txBody>
                  <a:tcPr/>
                </a:tc>
                <a:tc>
                  <a:txBody>
                    <a:bodyPr/>
                    <a:lstStyle/>
                    <a:p>
                      <a:r>
                        <a:rPr lang="en-SG" sz="1000" b="0" i="0" kern="1200" dirty="0">
                          <a:solidFill>
                            <a:schemeClr val="dk1"/>
                          </a:solidFill>
                          <a:effectLst/>
                          <a:latin typeface="+mn-lt"/>
                          <a:ea typeface="+mn-ea"/>
                          <a:cs typeface="+mn-cs"/>
                        </a:rPr>
                        <a:t>Lorem ipsum </a:t>
                      </a:r>
                      <a:r>
                        <a:rPr lang="en-SG" sz="1000" b="0" i="0" kern="1200" dirty="0" err="1">
                          <a:solidFill>
                            <a:schemeClr val="dk1"/>
                          </a:solidFill>
                          <a:effectLst/>
                          <a:latin typeface="+mn-lt"/>
                          <a:ea typeface="+mn-ea"/>
                          <a:cs typeface="+mn-cs"/>
                        </a:rPr>
                        <a:t>dolor</a:t>
                      </a:r>
                      <a:r>
                        <a:rPr lang="en-SG" sz="1000" b="0" i="0" kern="1200" dirty="0">
                          <a:solidFill>
                            <a:schemeClr val="dk1"/>
                          </a:solidFill>
                          <a:effectLst/>
                          <a:latin typeface="+mn-lt"/>
                          <a:ea typeface="+mn-ea"/>
                          <a:cs typeface="+mn-cs"/>
                        </a:rPr>
                        <a:t> sit </a:t>
                      </a:r>
                      <a:r>
                        <a:rPr lang="en-SG" sz="1000" b="0" i="0" kern="1200" dirty="0" err="1">
                          <a:solidFill>
                            <a:schemeClr val="dk1"/>
                          </a:solidFill>
                          <a:effectLst/>
                          <a:latin typeface="+mn-lt"/>
                          <a:ea typeface="+mn-ea"/>
                          <a:cs typeface="+mn-cs"/>
                        </a:rPr>
                        <a:t>amet</a:t>
                      </a:r>
                      <a:r>
                        <a:rPr lang="en-SG" sz="1000" b="0" i="0" kern="1200" dirty="0">
                          <a:solidFill>
                            <a:schemeClr val="dk1"/>
                          </a:solidFill>
                          <a:effectLst/>
                          <a:latin typeface="+mn-lt"/>
                          <a:ea typeface="+mn-ea"/>
                          <a:cs typeface="+mn-cs"/>
                        </a:rPr>
                        <a:t>, </a:t>
                      </a:r>
                      <a:r>
                        <a:rPr lang="en-SG" sz="1000" b="0" i="0" kern="1200" dirty="0" err="1">
                          <a:solidFill>
                            <a:schemeClr val="dk1"/>
                          </a:solidFill>
                          <a:effectLst/>
                          <a:latin typeface="+mn-lt"/>
                          <a:ea typeface="+mn-ea"/>
                          <a:cs typeface="+mn-cs"/>
                        </a:rPr>
                        <a:t>consectetur</a:t>
                      </a:r>
                      <a:r>
                        <a:rPr lang="en-SG" sz="1000" b="0" i="0" kern="1200" dirty="0">
                          <a:solidFill>
                            <a:schemeClr val="dk1"/>
                          </a:solidFill>
                          <a:effectLst/>
                          <a:latin typeface="+mn-lt"/>
                          <a:ea typeface="+mn-ea"/>
                          <a:cs typeface="+mn-cs"/>
                        </a:rPr>
                        <a:t> </a:t>
                      </a:r>
                      <a:r>
                        <a:rPr lang="en-SG" sz="1000" b="0" i="0" kern="1200" dirty="0" err="1">
                          <a:solidFill>
                            <a:schemeClr val="dk1"/>
                          </a:solidFill>
                          <a:effectLst/>
                          <a:latin typeface="+mn-lt"/>
                          <a:ea typeface="+mn-ea"/>
                          <a:cs typeface="+mn-cs"/>
                        </a:rPr>
                        <a:t>adipiscing</a:t>
                      </a:r>
                      <a:r>
                        <a:rPr lang="en-SG" sz="1000" b="0" i="0" kern="1200" dirty="0">
                          <a:solidFill>
                            <a:schemeClr val="dk1"/>
                          </a:solidFill>
                          <a:effectLst/>
                          <a:latin typeface="+mn-lt"/>
                          <a:ea typeface="+mn-ea"/>
                          <a:cs typeface="+mn-cs"/>
                        </a:rPr>
                        <a:t> </a:t>
                      </a:r>
                      <a:r>
                        <a:rPr lang="en-SG" sz="1000" b="0" i="0" kern="1200" dirty="0" err="1">
                          <a:solidFill>
                            <a:schemeClr val="dk1"/>
                          </a:solidFill>
                          <a:effectLst/>
                          <a:latin typeface="+mn-lt"/>
                          <a:ea typeface="+mn-ea"/>
                          <a:cs typeface="+mn-cs"/>
                        </a:rPr>
                        <a:t>elit</a:t>
                      </a:r>
                      <a:endParaRPr lang="en-SG" sz="1000" dirty="0"/>
                    </a:p>
                  </a:txBody>
                  <a:tcPr/>
                </a:tc>
                <a:tc>
                  <a:txBody>
                    <a:bodyPr/>
                    <a:lstStyle/>
                    <a:p>
                      <a:endParaRPr lang="en-SG" sz="1000" dirty="0"/>
                    </a:p>
                  </a:txBody>
                  <a:tcPr/>
                </a:tc>
                <a:tc>
                  <a:txBody>
                    <a:bodyPr/>
                    <a:lstStyle/>
                    <a:p>
                      <a:endParaRPr lang="en-SG" sz="1000" dirty="0"/>
                    </a:p>
                  </a:txBody>
                  <a:tcPr/>
                </a:tc>
                <a:extLst>
                  <a:ext uri="{0D108BD9-81ED-4DB2-BD59-A6C34878D82A}">
                    <a16:rowId xmlns:a16="http://schemas.microsoft.com/office/drawing/2014/main" val="3958270350"/>
                  </a:ext>
                </a:extLst>
              </a:tr>
              <a:tr h="422287">
                <a:tc>
                  <a:txBody>
                    <a:bodyPr/>
                    <a:lstStyle/>
                    <a:p>
                      <a:r>
                        <a:rPr lang="en-SG" sz="1000" dirty="0"/>
                        <a:t>Event 2</a:t>
                      </a:r>
                    </a:p>
                  </a:txBody>
                  <a:tcPr/>
                </a:tc>
                <a:tc>
                  <a:txBody>
                    <a:bodyPr/>
                    <a:lstStyle/>
                    <a:p>
                      <a:r>
                        <a:rPr lang="en-SG" sz="1000" dirty="0"/>
                        <a:t>15 Jul 23</a:t>
                      </a:r>
                    </a:p>
                  </a:txBody>
                  <a:tcPr/>
                </a:tc>
                <a:tc>
                  <a:txBody>
                    <a:bodyPr/>
                    <a:lstStyle/>
                    <a:p>
                      <a:r>
                        <a:rPr lang="en-SG" sz="1000" dirty="0"/>
                        <a:t>15 Aug 23</a:t>
                      </a:r>
                    </a:p>
                  </a:txBody>
                  <a:tcPr/>
                </a:tc>
                <a:tc>
                  <a:txBody>
                    <a:bodyPr/>
                    <a:lstStyle/>
                    <a:p>
                      <a:r>
                        <a:rPr lang="en-SG" sz="1000" dirty="0"/>
                        <a:t>1 Jun 23</a:t>
                      </a:r>
                    </a:p>
                  </a:txBody>
                  <a:tcPr/>
                </a:tc>
                <a:tc>
                  <a:txBody>
                    <a:bodyPr/>
                    <a:lstStyle/>
                    <a:p>
                      <a:r>
                        <a:rPr lang="en-SG" sz="1000" dirty="0"/>
                        <a:t>15 Jun 23</a:t>
                      </a:r>
                    </a:p>
                  </a:txBody>
                  <a:tcPr/>
                </a:tc>
                <a:tc>
                  <a:txBody>
                    <a:bodyPr/>
                    <a:lstStyle/>
                    <a:p>
                      <a:r>
                        <a:rPr lang="en-SG" sz="1000" b="0" i="0" kern="1200" dirty="0">
                          <a:solidFill>
                            <a:schemeClr val="dk1"/>
                          </a:solidFill>
                          <a:effectLst/>
                          <a:latin typeface="+mn-lt"/>
                          <a:ea typeface="+mn-ea"/>
                          <a:cs typeface="+mn-cs"/>
                        </a:rPr>
                        <a:t>Lorem ipsum </a:t>
                      </a:r>
                      <a:r>
                        <a:rPr lang="en-SG" sz="1000" b="0" i="0" kern="1200" dirty="0" err="1">
                          <a:solidFill>
                            <a:schemeClr val="dk1"/>
                          </a:solidFill>
                          <a:effectLst/>
                          <a:latin typeface="+mn-lt"/>
                          <a:ea typeface="+mn-ea"/>
                          <a:cs typeface="+mn-cs"/>
                        </a:rPr>
                        <a:t>dolor</a:t>
                      </a:r>
                      <a:r>
                        <a:rPr lang="en-SG" sz="1000" b="0" i="0" kern="1200" dirty="0">
                          <a:solidFill>
                            <a:schemeClr val="dk1"/>
                          </a:solidFill>
                          <a:effectLst/>
                          <a:latin typeface="+mn-lt"/>
                          <a:ea typeface="+mn-ea"/>
                          <a:cs typeface="+mn-cs"/>
                        </a:rPr>
                        <a:t> sit </a:t>
                      </a:r>
                      <a:r>
                        <a:rPr lang="en-SG" sz="1000" b="0" i="0" kern="1200" dirty="0" err="1">
                          <a:solidFill>
                            <a:schemeClr val="dk1"/>
                          </a:solidFill>
                          <a:effectLst/>
                          <a:latin typeface="+mn-lt"/>
                          <a:ea typeface="+mn-ea"/>
                          <a:cs typeface="+mn-cs"/>
                        </a:rPr>
                        <a:t>amet</a:t>
                      </a:r>
                      <a:r>
                        <a:rPr lang="en-SG" sz="1000" b="0" i="0" kern="1200" dirty="0">
                          <a:solidFill>
                            <a:schemeClr val="dk1"/>
                          </a:solidFill>
                          <a:effectLst/>
                          <a:latin typeface="+mn-lt"/>
                          <a:ea typeface="+mn-ea"/>
                          <a:cs typeface="+mn-cs"/>
                        </a:rPr>
                        <a:t>, </a:t>
                      </a:r>
                      <a:r>
                        <a:rPr lang="en-SG" sz="1000" b="0" i="0" kern="1200" dirty="0" err="1">
                          <a:solidFill>
                            <a:schemeClr val="dk1"/>
                          </a:solidFill>
                          <a:effectLst/>
                          <a:latin typeface="+mn-lt"/>
                          <a:ea typeface="+mn-ea"/>
                          <a:cs typeface="+mn-cs"/>
                        </a:rPr>
                        <a:t>consectetur</a:t>
                      </a:r>
                      <a:r>
                        <a:rPr lang="en-SG" sz="1000" b="0" i="0" kern="1200" dirty="0">
                          <a:solidFill>
                            <a:schemeClr val="dk1"/>
                          </a:solidFill>
                          <a:effectLst/>
                          <a:latin typeface="+mn-lt"/>
                          <a:ea typeface="+mn-ea"/>
                          <a:cs typeface="+mn-cs"/>
                        </a:rPr>
                        <a:t> </a:t>
                      </a:r>
                      <a:r>
                        <a:rPr lang="en-SG" sz="1000" b="0" i="0" kern="1200" dirty="0" err="1">
                          <a:solidFill>
                            <a:schemeClr val="dk1"/>
                          </a:solidFill>
                          <a:effectLst/>
                          <a:latin typeface="+mn-lt"/>
                          <a:ea typeface="+mn-ea"/>
                          <a:cs typeface="+mn-cs"/>
                        </a:rPr>
                        <a:t>adipiscing</a:t>
                      </a:r>
                      <a:r>
                        <a:rPr lang="en-SG" sz="1000" b="0" i="0" kern="1200" dirty="0">
                          <a:solidFill>
                            <a:schemeClr val="dk1"/>
                          </a:solidFill>
                          <a:effectLst/>
                          <a:latin typeface="+mn-lt"/>
                          <a:ea typeface="+mn-ea"/>
                          <a:cs typeface="+mn-cs"/>
                        </a:rPr>
                        <a:t> </a:t>
                      </a:r>
                      <a:r>
                        <a:rPr lang="en-SG" sz="1000" b="0" i="0" kern="1200" dirty="0" err="1">
                          <a:solidFill>
                            <a:schemeClr val="dk1"/>
                          </a:solidFill>
                          <a:effectLst/>
                          <a:latin typeface="+mn-lt"/>
                          <a:ea typeface="+mn-ea"/>
                          <a:cs typeface="+mn-cs"/>
                        </a:rPr>
                        <a:t>elit</a:t>
                      </a:r>
                      <a:endParaRPr lang="en-SG" sz="1000" dirty="0"/>
                    </a:p>
                  </a:txBody>
                  <a:tcPr/>
                </a:tc>
                <a:tc>
                  <a:txBody>
                    <a:bodyPr/>
                    <a:lstStyle/>
                    <a:p>
                      <a:endParaRPr lang="en-SG" sz="1000" dirty="0"/>
                    </a:p>
                  </a:txBody>
                  <a:tcPr/>
                </a:tc>
                <a:tc>
                  <a:txBody>
                    <a:bodyPr/>
                    <a:lstStyle/>
                    <a:p>
                      <a:endParaRPr lang="en-SG" sz="1000" dirty="0"/>
                    </a:p>
                  </a:txBody>
                  <a:tcPr/>
                </a:tc>
                <a:extLst>
                  <a:ext uri="{0D108BD9-81ED-4DB2-BD59-A6C34878D82A}">
                    <a16:rowId xmlns:a16="http://schemas.microsoft.com/office/drawing/2014/main" val="930326544"/>
                  </a:ext>
                </a:extLst>
              </a:tr>
              <a:tr h="422287">
                <a:tc>
                  <a:txBody>
                    <a:bodyPr/>
                    <a:lstStyle/>
                    <a:p>
                      <a:r>
                        <a:rPr lang="en-SG" sz="1000" dirty="0"/>
                        <a:t>Event 3</a:t>
                      </a:r>
                    </a:p>
                  </a:txBody>
                  <a:tcPr/>
                </a:tc>
                <a:tc>
                  <a:txBody>
                    <a:bodyPr/>
                    <a:lstStyle/>
                    <a:p>
                      <a:r>
                        <a:rPr lang="en-SG" sz="1000" dirty="0"/>
                        <a:t>1 Aug 23</a:t>
                      </a:r>
                    </a:p>
                  </a:txBody>
                  <a:tcPr/>
                </a:tc>
                <a:tc>
                  <a:txBody>
                    <a:bodyPr/>
                    <a:lstStyle/>
                    <a:p>
                      <a:r>
                        <a:rPr lang="en-SG" sz="1000" dirty="0"/>
                        <a:t>30 Aug 23</a:t>
                      </a:r>
                    </a:p>
                  </a:txBody>
                  <a:tcPr/>
                </a:tc>
                <a:tc>
                  <a:txBody>
                    <a:bodyPr/>
                    <a:lstStyle/>
                    <a:p>
                      <a:r>
                        <a:rPr lang="en-SG" sz="1000" dirty="0"/>
                        <a:t>1 Jun 23</a:t>
                      </a:r>
                    </a:p>
                  </a:txBody>
                  <a:tcPr/>
                </a:tc>
                <a:tc>
                  <a:txBody>
                    <a:bodyPr/>
                    <a:lstStyle/>
                    <a:p>
                      <a:r>
                        <a:rPr lang="en-SG" sz="1000" dirty="0"/>
                        <a:t>15 Jun 23</a:t>
                      </a:r>
                    </a:p>
                  </a:txBody>
                  <a:tcPr/>
                </a:tc>
                <a:tc>
                  <a:txBody>
                    <a:bodyPr/>
                    <a:lstStyle/>
                    <a:p>
                      <a:r>
                        <a:rPr lang="en-SG" sz="1000" b="0" i="0" kern="1200" dirty="0">
                          <a:solidFill>
                            <a:schemeClr val="dk1"/>
                          </a:solidFill>
                          <a:effectLst/>
                          <a:latin typeface="+mn-lt"/>
                          <a:ea typeface="+mn-ea"/>
                          <a:cs typeface="+mn-cs"/>
                        </a:rPr>
                        <a:t>Lorem ipsum </a:t>
                      </a:r>
                      <a:r>
                        <a:rPr lang="en-SG" sz="1000" b="0" i="0" kern="1200" dirty="0" err="1">
                          <a:solidFill>
                            <a:schemeClr val="dk1"/>
                          </a:solidFill>
                          <a:effectLst/>
                          <a:latin typeface="+mn-lt"/>
                          <a:ea typeface="+mn-ea"/>
                          <a:cs typeface="+mn-cs"/>
                        </a:rPr>
                        <a:t>dolor</a:t>
                      </a:r>
                      <a:r>
                        <a:rPr lang="en-SG" sz="1000" b="0" i="0" kern="1200" dirty="0">
                          <a:solidFill>
                            <a:schemeClr val="dk1"/>
                          </a:solidFill>
                          <a:effectLst/>
                          <a:latin typeface="+mn-lt"/>
                          <a:ea typeface="+mn-ea"/>
                          <a:cs typeface="+mn-cs"/>
                        </a:rPr>
                        <a:t> sit </a:t>
                      </a:r>
                      <a:r>
                        <a:rPr lang="en-SG" sz="1000" b="0" i="0" kern="1200" dirty="0" err="1">
                          <a:solidFill>
                            <a:schemeClr val="dk1"/>
                          </a:solidFill>
                          <a:effectLst/>
                          <a:latin typeface="+mn-lt"/>
                          <a:ea typeface="+mn-ea"/>
                          <a:cs typeface="+mn-cs"/>
                        </a:rPr>
                        <a:t>amet</a:t>
                      </a:r>
                      <a:r>
                        <a:rPr lang="en-SG" sz="1000" b="0" i="0" kern="1200" dirty="0">
                          <a:solidFill>
                            <a:schemeClr val="dk1"/>
                          </a:solidFill>
                          <a:effectLst/>
                          <a:latin typeface="+mn-lt"/>
                          <a:ea typeface="+mn-ea"/>
                          <a:cs typeface="+mn-cs"/>
                        </a:rPr>
                        <a:t>, </a:t>
                      </a:r>
                      <a:r>
                        <a:rPr lang="en-SG" sz="1000" b="0" i="0" kern="1200" dirty="0" err="1">
                          <a:solidFill>
                            <a:schemeClr val="dk1"/>
                          </a:solidFill>
                          <a:effectLst/>
                          <a:latin typeface="+mn-lt"/>
                          <a:ea typeface="+mn-ea"/>
                          <a:cs typeface="+mn-cs"/>
                        </a:rPr>
                        <a:t>consectetur</a:t>
                      </a:r>
                      <a:r>
                        <a:rPr lang="en-SG" sz="1000" b="0" i="0" kern="1200" dirty="0">
                          <a:solidFill>
                            <a:schemeClr val="dk1"/>
                          </a:solidFill>
                          <a:effectLst/>
                          <a:latin typeface="+mn-lt"/>
                          <a:ea typeface="+mn-ea"/>
                          <a:cs typeface="+mn-cs"/>
                        </a:rPr>
                        <a:t> </a:t>
                      </a:r>
                      <a:r>
                        <a:rPr lang="en-SG" sz="1000" b="0" i="0" kern="1200" dirty="0" err="1">
                          <a:solidFill>
                            <a:schemeClr val="dk1"/>
                          </a:solidFill>
                          <a:effectLst/>
                          <a:latin typeface="+mn-lt"/>
                          <a:ea typeface="+mn-ea"/>
                          <a:cs typeface="+mn-cs"/>
                        </a:rPr>
                        <a:t>adipiscing</a:t>
                      </a:r>
                      <a:r>
                        <a:rPr lang="en-SG" sz="1000" b="0" i="0" kern="1200" dirty="0">
                          <a:solidFill>
                            <a:schemeClr val="dk1"/>
                          </a:solidFill>
                          <a:effectLst/>
                          <a:latin typeface="+mn-lt"/>
                          <a:ea typeface="+mn-ea"/>
                          <a:cs typeface="+mn-cs"/>
                        </a:rPr>
                        <a:t> </a:t>
                      </a:r>
                      <a:r>
                        <a:rPr lang="en-SG" sz="1000" b="0" i="0" kern="1200" dirty="0" err="1">
                          <a:solidFill>
                            <a:schemeClr val="dk1"/>
                          </a:solidFill>
                          <a:effectLst/>
                          <a:latin typeface="+mn-lt"/>
                          <a:ea typeface="+mn-ea"/>
                          <a:cs typeface="+mn-cs"/>
                        </a:rPr>
                        <a:t>elit</a:t>
                      </a:r>
                      <a:endParaRPr lang="en-SG" sz="1000" dirty="0"/>
                    </a:p>
                  </a:txBody>
                  <a:tcPr/>
                </a:tc>
                <a:tc>
                  <a:txBody>
                    <a:bodyPr/>
                    <a:lstStyle/>
                    <a:p>
                      <a:endParaRPr lang="en-SG" sz="1000" dirty="0"/>
                    </a:p>
                  </a:txBody>
                  <a:tcPr/>
                </a:tc>
                <a:tc>
                  <a:txBody>
                    <a:bodyPr/>
                    <a:lstStyle/>
                    <a:p>
                      <a:endParaRPr lang="en-SG" sz="1000" dirty="0"/>
                    </a:p>
                  </a:txBody>
                  <a:tcPr/>
                </a:tc>
                <a:extLst>
                  <a:ext uri="{0D108BD9-81ED-4DB2-BD59-A6C34878D82A}">
                    <a16:rowId xmlns:a16="http://schemas.microsoft.com/office/drawing/2014/main" val="3660555352"/>
                  </a:ext>
                </a:extLst>
              </a:tr>
            </a:tbl>
          </a:graphicData>
        </a:graphic>
      </p:graphicFrame>
      <p:sp>
        <p:nvSpPr>
          <p:cNvPr id="7" name="Rectangle 6">
            <a:extLst>
              <a:ext uri="{FF2B5EF4-FFF2-40B4-BE49-F238E27FC236}">
                <a16:creationId xmlns:a16="http://schemas.microsoft.com/office/drawing/2014/main" id="{7C571F1D-0D43-1588-4D6D-262994C9B8D9}"/>
              </a:ext>
            </a:extLst>
          </p:cNvPr>
          <p:cNvSpPr/>
          <p:nvPr/>
        </p:nvSpPr>
        <p:spPr>
          <a:xfrm>
            <a:off x="756489" y="5121112"/>
            <a:ext cx="1320800" cy="369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200" b="1" dirty="0">
                <a:solidFill>
                  <a:schemeClr val="bg1"/>
                </a:solidFill>
                <a:hlinkClick r:id="rId5" action="ppaction://hlinksldjump">
                  <a:extLst>
                    <a:ext uri="{A12FA001-AC4F-418D-AE19-62706E023703}">
                      <ahyp:hlinkClr xmlns:ahyp="http://schemas.microsoft.com/office/drawing/2018/hyperlinkcolor" val="tx"/>
                    </a:ext>
                  </a:extLst>
                </a:hlinkClick>
              </a:rPr>
              <a:t>Add Event</a:t>
            </a:r>
            <a:endParaRPr lang="en-SG" sz="1200" b="1" dirty="0">
              <a:solidFill>
                <a:schemeClr val="bg1"/>
              </a:solidFill>
            </a:endParaRPr>
          </a:p>
        </p:txBody>
      </p:sp>
      <p:pic>
        <p:nvPicPr>
          <p:cNvPr id="11" name="Picture 10">
            <a:hlinkClick r:id="rId5" action="ppaction://hlinksldjump"/>
            <a:extLst>
              <a:ext uri="{FF2B5EF4-FFF2-40B4-BE49-F238E27FC236}">
                <a16:creationId xmlns:a16="http://schemas.microsoft.com/office/drawing/2014/main" id="{67E92EC3-C4F8-6CAB-190D-604DF9DC3409}"/>
              </a:ext>
            </a:extLst>
          </p:cNvPr>
          <p:cNvPicPr>
            <a:picLocks noChangeAspect="1"/>
          </p:cNvPicPr>
          <p:nvPr/>
        </p:nvPicPr>
        <p:blipFill>
          <a:blip r:embed="rId6"/>
          <a:stretch>
            <a:fillRect/>
          </a:stretch>
        </p:blipFill>
        <p:spPr>
          <a:xfrm flipV="1">
            <a:off x="7120944" y="3459192"/>
            <a:ext cx="211509" cy="136458"/>
          </a:xfrm>
          <a:prstGeom prst="rect">
            <a:avLst/>
          </a:prstGeom>
        </p:spPr>
      </p:pic>
      <p:pic>
        <p:nvPicPr>
          <p:cNvPr id="12" name="Picture 11">
            <a:hlinkClick r:id="rId7" action="ppaction://hlinksldjump"/>
            <a:extLst>
              <a:ext uri="{FF2B5EF4-FFF2-40B4-BE49-F238E27FC236}">
                <a16:creationId xmlns:a16="http://schemas.microsoft.com/office/drawing/2014/main" id="{5B066872-B5E1-4524-5164-AC50B1ACFE20}"/>
              </a:ext>
            </a:extLst>
          </p:cNvPr>
          <p:cNvPicPr>
            <a:picLocks noChangeAspect="1"/>
          </p:cNvPicPr>
          <p:nvPr/>
        </p:nvPicPr>
        <p:blipFill>
          <a:blip r:embed="rId6"/>
          <a:stretch>
            <a:fillRect/>
          </a:stretch>
        </p:blipFill>
        <p:spPr>
          <a:xfrm flipV="1">
            <a:off x="7120944" y="4052372"/>
            <a:ext cx="211509" cy="136458"/>
          </a:xfrm>
          <a:prstGeom prst="rect">
            <a:avLst/>
          </a:prstGeom>
        </p:spPr>
      </p:pic>
      <p:pic>
        <p:nvPicPr>
          <p:cNvPr id="13" name="Picture 12">
            <a:hlinkClick r:id="rId7" action="ppaction://hlinksldjump"/>
            <a:extLst>
              <a:ext uri="{FF2B5EF4-FFF2-40B4-BE49-F238E27FC236}">
                <a16:creationId xmlns:a16="http://schemas.microsoft.com/office/drawing/2014/main" id="{A0E3777C-629F-C6CB-CBAB-4E56C32C75FB}"/>
              </a:ext>
            </a:extLst>
          </p:cNvPr>
          <p:cNvPicPr>
            <a:picLocks noChangeAspect="1"/>
          </p:cNvPicPr>
          <p:nvPr/>
        </p:nvPicPr>
        <p:blipFill>
          <a:blip r:embed="rId6"/>
          <a:stretch>
            <a:fillRect/>
          </a:stretch>
        </p:blipFill>
        <p:spPr>
          <a:xfrm flipV="1">
            <a:off x="7120944" y="4671436"/>
            <a:ext cx="211509" cy="136458"/>
          </a:xfrm>
          <a:prstGeom prst="rect">
            <a:avLst/>
          </a:prstGeom>
        </p:spPr>
      </p:pic>
      <p:pic>
        <p:nvPicPr>
          <p:cNvPr id="15" name="Picture 14">
            <a:hlinkClick r:id="rId5" action="ppaction://hlinksldjump"/>
            <a:extLst>
              <a:ext uri="{FF2B5EF4-FFF2-40B4-BE49-F238E27FC236}">
                <a16:creationId xmlns:a16="http://schemas.microsoft.com/office/drawing/2014/main" id="{5618D78A-DAC5-18DB-4382-A2EC1370E94C}"/>
              </a:ext>
            </a:extLst>
          </p:cNvPr>
          <p:cNvPicPr>
            <a:picLocks noChangeAspect="1"/>
          </p:cNvPicPr>
          <p:nvPr/>
        </p:nvPicPr>
        <p:blipFill>
          <a:blip r:embed="rId6"/>
          <a:stretch>
            <a:fillRect/>
          </a:stretch>
        </p:blipFill>
        <p:spPr>
          <a:xfrm flipV="1">
            <a:off x="6213017" y="3459192"/>
            <a:ext cx="211509" cy="136458"/>
          </a:xfrm>
          <a:prstGeom prst="rect">
            <a:avLst/>
          </a:prstGeom>
        </p:spPr>
      </p:pic>
      <p:pic>
        <p:nvPicPr>
          <p:cNvPr id="16" name="Picture 15">
            <a:hlinkClick r:id="rId7" action="ppaction://hlinksldjump"/>
            <a:extLst>
              <a:ext uri="{FF2B5EF4-FFF2-40B4-BE49-F238E27FC236}">
                <a16:creationId xmlns:a16="http://schemas.microsoft.com/office/drawing/2014/main" id="{95FF0324-54ED-74A5-61FD-EDBBA0756DE9}"/>
              </a:ext>
            </a:extLst>
          </p:cNvPr>
          <p:cNvPicPr>
            <a:picLocks noChangeAspect="1"/>
          </p:cNvPicPr>
          <p:nvPr/>
        </p:nvPicPr>
        <p:blipFill>
          <a:blip r:embed="rId6"/>
          <a:stretch>
            <a:fillRect/>
          </a:stretch>
        </p:blipFill>
        <p:spPr>
          <a:xfrm flipV="1">
            <a:off x="6213017" y="4052372"/>
            <a:ext cx="211509" cy="136458"/>
          </a:xfrm>
          <a:prstGeom prst="rect">
            <a:avLst/>
          </a:prstGeom>
        </p:spPr>
      </p:pic>
      <p:pic>
        <p:nvPicPr>
          <p:cNvPr id="17" name="Picture 16">
            <a:hlinkClick r:id="rId7" action="ppaction://hlinksldjump"/>
            <a:extLst>
              <a:ext uri="{FF2B5EF4-FFF2-40B4-BE49-F238E27FC236}">
                <a16:creationId xmlns:a16="http://schemas.microsoft.com/office/drawing/2014/main" id="{1062C15D-EED7-22FB-479F-E2EB916E8C83}"/>
              </a:ext>
            </a:extLst>
          </p:cNvPr>
          <p:cNvPicPr>
            <a:picLocks noChangeAspect="1"/>
          </p:cNvPicPr>
          <p:nvPr/>
        </p:nvPicPr>
        <p:blipFill>
          <a:blip r:embed="rId6"/>
          <a:stretch>
            <a:fillRect/>
          </a:stretch>
        </p:blipFill>
        <p:spPr>
          <a:xfrm flipV="1">
            <a:off x="6213017" y="4671436"/>
            <a:ext cx="211509" cy="136458"/>
          </a:xfrm>
          <a:prstGeom prst="rect">
            <a:avLst/>
          </a:prstGeom>
        </p:spPr>
      </p:pic>
      <p:sp>
        <p:nvSpPr>
          <p:cNvPr id="18" name="Speech Bubble: Rectangle with Corners Rounded 17">
            <a:extLst>
              <a:ext uri="{FF2B5EF4-FFF2-40B4-BE49-F238E27FC236}">
                <a16:creationId xmlns:a16="http://schemas.microsoft.com/office/drawing/2014/main" id="{3479D4B1-92B3-03C6-AD61-6612A56C1C80}"/>
              </a:ext>
            </a:extLst>
          </p:cNvPr>
          <p:cNvSpPr/>
          <p:nvPr/>
        </p:nvSpPr>
        <p:spPr>
          <a:xfrm>
            <a:off x="5658370" y="5193823"/>
            <a:ext cx="1320801" cy="749495"/>
          </a:xfrm>
          <a:prstGeom prst="wedgeRoundRectCallout">
            <a:avLst>
              <a:gd name="adj1" fmla="val 10323"/>
              <a:gd name="adj2" fmla="val -103502"/>
              <a:gd name="adj3" fmla="val 1666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SG" sz="1200" dirty="0">
                <a:solidFill>
                  <a:schemeClr val="tx1"/>
                </a:solidFill>
              </a:rPr>
              <a:t>Click here to copy the link of each event</a:t>
            </a:r>
          </a:p>
        </p:txBody>
      </p:sp>
    </p:spTree>
    <p:extLst>
      <p:ext uri="{BB962C8B-B14F-4D97-AF65-F5344CB8AC3E}">
        <p14:creationId xmlns:p14="http://schemas.microsoft.com/office/powerpoint/2010/main" val="1766815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3B92A5-71DC-818B-8D45-F9F42C46DCFE}"/>
              </a:ext>
            </a:extLst>
          </p:cNvPr>
          <p:cNvSpPr txBox="1"/>
          <p:nvPr/>
        </p:nvSpPr>
        <p:spPr>
          <a:xfrm>
            <a:off x="297712" y="233916"/>
            <a:ext cx="5209247" cy="369332"/>
          </a:xfrm>
          <a:prstGeom prst="rect">
            <a:avLst/>
          </a:prstGeom>
          <a:solidFill>
            <a:schemeClr val="accent6">
              <a:lumMod val="75000"/>
            </a:schemeClr>
          </a:solidFill>
        </p:spPr>
        <p:txBody>
          <a:bodyPr wrap="none" rtlCol="0">
            <a:spAutoFit/>
          </a:bodyPr>
          <a:lstStyle/>
          <a:p>
            <a:r>
              <a:rPr lang="en-SG" dirty="0">
                <a:solidFill>
                  <a:schemeClr val="bg1"/>
                </a:solidFill>
              </a:rPr>
              <a:t>Application submission  - NON-Singpass Holder (2 / 4)</a:t>
            </a:r>
          </a:p>
        </p:txBody>
      </p:sp>
      <p:sp>
        <p:nvSpPr>
          <p:cNvPr id="9" name="Flowchart: Alternate Process 8">
            <a:extLst>
              <a:ext uri="{FF2B5EF4-FFF2-40B4-BE49-F238E27FC236}">
                <a16:creationId xmlns:a16="http://schemas.microsoft.com/office/drawing/2014/main" id="{93925EDA-5019-4574-6EEE-386484D82BC0}"/>
              </a:ext>
            </a:extLst>
          </p:cNvPr>
          <p:cNvSpPr/>
          <p:nvPr/>
        </p:nvSpPr>
        <p:spPr>
          <a:xfrm>
            <a:off x="6953596" y="276447"/>
            <a:ext cx="3398101" cy="1374768"/>
          </a:xfrm>
          <a:prstGeom prst="flowChartAlternateProcess">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Non-Singpass holder receive an email with TPAC registration link and start the registration</a:t>
            </a:r>
          </a:p>
          <a:p>
            <a:endParaRPr lang="en-US" sz="1200" dirty="0">
              <a:solidFill>
                <a:schemeClr val="tx1"/>
              </a:solidFill>
            </a:endParaRPr>
          </a:p>
          <a:p>
            <a:r>
              <a:rPr lang="en-US" sz="1200" dirty="0">
                <a:solidFill>
                  <a:schemeClr val="tx1"/>
                </a:solidFill>
              </a:rPr>
              <a:t>Continue..</a:t>
            </a:r>
            <a:endParaRPr lang="en-SG" sz="1200" dirty="0">
              <a:solidFill>
                <a:schemeClr val="tx1"/>
              </a:solidFill>
            </a:endParaRPr>
          </a:p>
        </p:txBody>
      </p:sp>
      <p:sp>
        <p:nvSpPr>
          <p:cNvPr id="3" name="Rectangle 2">
            <a:extLst>
              <a:ext uri="{FF2B5EF4-FFF2-40B4-BE49-F238E27FC236}">
                <a16:creationId xmlns:a16="http://schemas.microsoft.com/office/drawing/2014/main" id="{360C0D2C-C6C3-BD33-6260-62A85B5CA3A4}"/>
              </a:ext>
            </a:extLst>
          </p:cNvPr>
          <p:cNvSpPr/>
          <p:nvPr/>
        </p:nvSpPr>
        <p:spPr>
          <a:xfrm>
            <a:off x="368544" y="1321806"/>
            <a:ext cx="6247916" cy="3060414"/>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AAF05BFF-74CB-4385-407C-6A465F70C7EA}"/>
              </a:ext>
            </a:extLst>
          </p:cNvPr>
          <p:cNvSpPr txBox="1"/>
          <p:nvPr/>
        </p:nvSpPr>
        <p:spPr>
          <a:xfrm>
            <a:off x="647418" y="1621766"/>
            <a:ext cx="4656143" cy="1569660"/>
          </a:xfrm>
          <a:prstGeom prst="rect">
            <a:avLst/>
          </a:prstGeom>
          <a:noFill/>
        </p:spPr>
        <p:txBody>
          <a:bodyPr wrap="square" rtlCol="0">
            <a:spAutoFit/>
          </a:bodyPr>
          <a:lstStyle/>
          <a:p>
            <a:r>
              <a:rPr lang="en-SG" sz="1200" dirty="0"/>
              <a:t>Dear John, </a:t>
            </a:r>
          </a:p>
          <a:p>
            <a:endParaRPr lang="en-SG" sz="1200" dirty="0"/>
          </a:p>
          <a:p>
            <a:r>
              <a:rPr lang="en-SG" sz="1200" dirty="0"/>
              <a:t>Please access to this link to start your TPAC registration</a:t>
            </a:r>
          </a:p>
          <a:p>
            <a:endParaRPr lang="en-SG" sz="1200" dirty="0"/>
          </a:p>
          <a:p>
            <a:r>
              <a:rPr lang="en-US" sz="1200" dirty="0">
                <a:solidFill>
                  <a:schemeClr val="tx1"/>
                </a:solidFill>
              </a:rPr>
              <a:t>e.g. </a:t>
            </a:r>
            <a:r>
              <a:rPr lang="en-US" sz="1200" dirty="0">
                <a:solidFill>
                  <a:schemeClr val="tx1"/>
                </a:solidFill>
                <a:hlinkClick r:id="rId3"/>
              </a:rPr>
              <a:t>https://paconline.mci.gov.sg/tpac/XHJSHDJW4</a:t>
            </a:r>
            <a:fld id="{84056058-7381-4487-A580-92955F7DFF63}" type="slidenum">
              <a:rPr lang="en-US" sz="1200" smtClean="0">
                <a:solidFill>
                  <a:schemeClr val="tx1"/>
                </a:solidFill>
                <a:hlinkClick r:id="rId3"/>
              </a:rPr>
              <a:pPr/>
              <a:t>16</a:t>
            </a:fld>
            <a:r>
              <a:rPr lang="en-US" sz="1200" dirty="0">
                <a:solidFill>
                  <a:schemeClr val="tx1"/>
                </a:solidFill>
                <a:hlinkClick r:id="rId3"/>
              </a:rPr>
              <a:t>RII4OCHJHJH26NNLLKLov.sg/</a:t>
            </a:r>
            <a:r>
              <a:rPr lang="en-SG" sz="1200" dirty="0"/>
              <a:t> </a:t>
            </a:r>
          </a:p>
          <a:p>
            <a:endParaRPr lang="en-SG" sz="1200" dirty="0"/>
          </a:p>
        </p:txBody>
      </p:sp>
    </p:spTree>
    <p:extLst>
      <p:ext uri="{BB962C8B-B14F-4D97-AF65-F5344CB8AC3E}">
        <p14:creationId xmlns:p14="http://schemas.microsoft.com/office/powerpoint/2010/main" val="1001421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3B92A5-71DC-818B-8D45-F9F42C46DCFE}"/>
              </a:ext>
            </a:extLst>
          </p:cNvPr>
          <p:cNvSpPr txBox="1"/>
          <p:nvPr/>
        </p:nvSpPr>
        <p:spPr>
          <a:xfrm>
            <a:off x="297712" y="233916"/>
            <a:ext cx="5209247" cy="369332"/>
          </a:xfrm>
          <a:prstGeom prst="rect">
            <a:avLst/>
          </a:prstGeom>
          <a:solidFill>
            <a:schemeClr val="accent6">
              <a:lumMod val="75000"/>
            </a:schemeClr>
          </a:solidFill>
        </p:spPr>
        <p:txBody>
          <a:bodyPr wrap="none" rtlCol="0">
            <a:spAutoFit/>
          </a:bodyPr>
          <a:lstStyle/>
          <a:p>
            <a:r>
              <a:rPr lang="en-SG" dirty="0">
                <a:solidFill>
                  <a:schemeClr val="bg1"/>
                </a:solidFill>
              </a:rPr>
              <a:t>Application submission  - NON-Singpass Holder (3 / 4)</a:t>
            </a:r>
          </a:p>
        </p:txBody>
      </p:sp>
      <p:sp>
        <p:nvSpPr>
          <p:cNvPr id="9" name="Flowchart: Alternate Process 8">
            <a:extLst>
              <a:ext uri="{FF2B5EF4-FFF2-40B4-BE49-F238E27FC236}">
                <a16:creationId xmlns:a16="http://schemas.microsoft.com/office/drawing/2014/main" id="{93925EDA-5019-4574-6EEE-386484D82BC0}"/>
              </a:ext>
            </a:extLst>
          </p:cNvPr>
          <p:cNvSpPr/>
          <p:nvPr/>
        </p:nvSpPr>
        <p:spPr>
          <a:xfrm>
            <a:off x="6417577" y="94891"/>
            <a:ext cx="5274091" cy="1452429"/>
          </a:xfrm>
          <a:prstGeom prst="flowChartAlternateProcess">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200" dirty="0">
                <a:solidFill>
                  <a:schemeClr val="tx1"/>
                </a:solidFill>
              </a:rPr>
              <a:t>User arriving to Declaration form, click Next</a:t>
            </a:r>
          </a:p>
          <a:p>
            <a:pPr marL="171450" indent="-171450">
              <a:buFont typeface="Arial" panose="020B0604020202020204" pitchFamily="34" charset="0"/>
              <a:buChar char="•"/>
            </a:pPr>
            <a:r>
              <a:rPr lang="en-US" sz="1200" dirty="0">
                <a:solidFill>
                  <a:schemeClr val="tx1"/>
                </a:solidFill>
              </a:rPr>
              <a:t>User arriving registration form</a:t>
            </a:r>
          </a:p>
          <a:p>
            <a:pPr marL="628650" lvl="1" indent="-171450">
              <a:buFont typeface="Arial" panose="020B0604020202020204" pitchFamily="34" charset="0"/>
              <a:buChar char="•"/>
            </a:pPr>
            <a:r>
              <a:rPr lang="en-US" sz="1200" dirty="0">
                <a:solidFill>
                  <a:schemeClr val="tx1"/>
                </a:solidFill>
              </a:rPr>
              <a:t>The corresponding event is displayed</a:t>
            </a:r>
          </a:p>
          <a:p>
            <a:pPr marL="628650" lvl="1" indent="-171450">
              <a:buFont typeface="Arial" panose="020B0604020202020204" pitchFamily="34" charset="0"/>
              <a:buChar char="•"/>
            </a:pPr>
            <a:r>
              <a:rPr lang="en-US" sz="1200" dirty="0">
                <a:solidFill>
                  <a:schemeClr val="tx1"/>
                </a:solidFill>
              </a:rPr>
              <a:t>User can fill in all necessary information for registration </a:t>
            </a:r>
          </a:p>
          <a:p>
            <a:endParaRPr lang="en-SG" sz="1200" dirty="0">
              <a:solidFill>
                <a:schemeClr val="tx1"/>
              </a:solidFill>
            </a:endParaRPr>
          </a:p>
          <a:p>
            <a:r>
              <a:rPr lang="en-SG" sz="1200" dirty="0">
                <a:solidFill>
                  <a:schemeClr val="tx1"/>
                </a:solidFill>
              </a:rPr>
              <a:t>Continue…</a:t>
            </a:r>
            <a:endParaRPr lang="en-US" sz="1200" dirty="0">
              <a:solidFill>
                <a:schemeClr val="tx1"/>
              </a:solidFill>
            </a:endParaRPr>
          </a:p>
        </p:txBody>
      </p:sp>
      <p:pic>
        <p:nvPicPr>
          <p:cNvPr id="4" name="Picture 3">
            <a:extLst>
              <a:ext uri="{FF2B5EF4-FFF2-40B4-BE49-F238E27FC236}">
                <a16:creationId xmlns:a16="http://schemas.microsoft.com/office/drawing/2014/main" id="{23BCCE3D-0C82-8172-07AE-1DA4251829A7}"/>
              </a:ext>
            </a:extLst>
          </p:cNvPr>
          <p:cNvPicPr>
            <a:picLocks noChangeAspect="1"/>
          </p:cNvPicPr>
          <p:nvPr/>
        </p:nvPicPr>
        <p:blipFill>
          <a:blip r:embed="rId3"/>
          <a:stretch>
            <a:fillRect/>
          </a:stretch>
        </p:blipFill>
        <p:spPr>
          <a:xfrm>
            <a:off x="500332" y="1622838"/>
            <a:ext cx="5211292" cy="4812468"/>
          </a:xfrm>
          <a:prstGeom prst="rect">
            <a:avLst/>
          </a:prstGeom>
          <a:ln>
            <a:solidFill>
              <a:schemeClr val="accent1"/>
            </a:solidFill>
          </a:ln>
        </p:spPr>
      </p:pic>
      <p:pic>
        <p:nvPicPr>
          <p:cNvPr id="7" name="Picture 6">
            <a:extLst>
              <a:ext uri="{FF2B5EF4-FFF2-40B4-BE49-F238E27FC236}">
                <a16:creationId xmlns:a16="http://schemas.microsoft.com/office/drawing/2014/main" id="{B3A03559-FBE2-C4C9-E930-BE019F87A68E}"/>
              </a:ext>
            </a:extLst>
          </p:cNvPr>
          <p:cNvPicPr>
            <a:picLocks noChangeAspect="1"/>
          </p:cNvPicPr>
          <p:nvPr/>
        </p:nvPicPr>
        <p:blipFill>
          <a:blip r:embed="rId4"/>
          <a:stretch>
            <a:fillRect/>
          </a:stretch>
        </p:blipFill>
        <p:spPr>
          <a:xfrm>
            <a:off x="6360775" y="1622837"/>
            <a:ext cx="5330893" cy="4809333"/>
          </a:xfrm>
          <a:prstGeom prst="rect">
            <a:avLst/>
          </a:prstGeom>
          <a:ln>
            <a:solidFill>
              <a:schemeClr val="accent1"/>
            </a:solidFill>
          </a:ln>
        </p:spPr>
      </p:pic>
      <p:sp>
        <p:nvSpPr>
          <p:cNvPr id="18" name="TextBox 17">
            <a:extLst>
              <a:ext uri="{FF2B5EF4-FFF2-40B4-BE49-F238E27FC236}">
                <a16:creationId xmlns:a16="http://schemas.microsoft.com/office/drawing/2014/main" id="{251F1B26-5BEA-80E8-EFCA-F7DAB97CF0A9}"/>
              </a:ext>
            </a:extLst>
          </p:cNvPr>
          <p:cNvSpPr txBox="1"/>
          <p:nvPr/>
        </p:nvSpPr>
        <p:spPr>
          <a:xfrm>
            <a:off x="6625333" y="4493177"/>
            <a:ext cx="4846716" cy="1938992"/>
          </a:xfrm>
          <a:prstGeom prst="rect">
            <a:avLst/>
          </a:prstGeom>
          <a:solidFill>
            <a:schemeClr val="bg1"/>
          </a:solidFill>
        </p:spPr>
        <p:txBody>
          <a:bodyPr wrap="square" rtlCol="0">
            <a:spAutoFit/>
          </a:bodyPr>
          <a:lstStyle/>
          <a:p>
            <a:r>
              <a:rPr lang="en-US" sz="1200" dirty="0"/>
              <a:t>Event :</a:t>
            </a:r>
          </a:p>
          <a:p>
            <a:r>
              <a:rPr lang="en-US" sz="1200" dirty="0"/>
              <a:t>Name:</a:t>
            </a:r>
          </a:p>
          <a:p>
            <a:r>
              <a:rPr lang="en-US" sz="1200" dirty="0"/>
              <a:t>ID number:</a:t>
            </a:r>
            <a:endParaRPr lang="en-SG" sz="1200" dirty="0"/>
          </a:p>
          <a:p>
            <a:r>
              <a:rPr lang="en-US" sz="1200" dirty="0"/>
              <a:t>Media Organisation:</a:t>
            </a:r>
          </a:p>
          <a:p>
            <a:r>
              <a:rPr lang="en-US" sz="1200" dirty="0"/>
              <a:t>Designation:</a:t>
            </a:r>
          </a:p>
          <a:p>
            <a:endParaRPr lang="en-US" sz="1200" dirty="0"/>
          </a:p>
          <a:p>
            <a:endParaRPr lang="en-US" sz="1200" dirty="0"/>
          </a:p>
          <a:p>
            <a:endParaRPr lang="en-US" sz="1200" dirty="0"/>
          </a:p>
          <a:p>
            <a:endParaRPr lang="en-US" sz="1200" dirty="0"/>
          </a:p>
          <a:p>
            <a:endParaRPr lang="en-SG" sz="1200" dirty="0"/>
          </a:p>
        </p:txBody>
      </p:sp>
      <p:sp>
        <p:nvSpPr>
          <p:cNvPr id="11" name="Rectangle: Rounded Corners 10">
            <a:extLst>
              <a:ext uri="{FF2B5EF4-FFF2-40B4-BE49-F238E27FC236}">
                <a16:creationId xmlns:a16="http://schemas.microsoft.com/office/drawing/2014/main" id="{3E8BD63B-8C27-CBFD-0460-1B4A96B53C56}"/>
              </a:ext>
            </a:extLst>
          </p:cNvPr>
          <p:cNvSpPr/>
          <p:nvPr/>
        </p:nvSpPr>
        <p:spPr>
          <a:xfrm>
            <a:off x="8333008" y="6303792"/>
            <a:ext cx="711922" cy="2891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t>Next</a:t>
            </a:r>
            <a:endParaRPr lang="en-SG" sz="1000" b="1" dirty="0"/>
          </a:p>
        </p:txBody>
      </p:sp>
      <p:sp>
        <p:nvSpPr>
          <p:cNvPr id="12" name="Rectangle: Rounded Corners 11">
            <a:extLst>
              <a:ext uri="{FF2B5EF4-FFF2-40B4-BE49-F238E27FC236}">
                <a16:creationId xmlns:a16="http://schemas.microsoft.com/office/drawing/2014/main" id="{5416F8C6-27C3-EB51-2F9B-C4016EC96D73}"/>
              </a:ext>
            </a:extLst>
          </p:cNvPr>
          <p:cNvSpPr/>
          <p:nvPr/>
        </p:nvSpPr>
        <p:spPr>
          <a:xfrm>
            <a:off x="9210611" y="6303792"/>
            <a:ext cx="711922" cy="2891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t>Cancel</a:t>
            </a:r>
            <a:endParaRPr lang="en-SG" sz="1000" b="1" dirty="0"/>
          </a:p>
        </p:txBody>
      </p:sp>
      <p:sp>
        <p:nvSpPr>
          <p:cNvPr id="19" name="Rectangle: Rounded Corners 18">
            <a:extLst>
              <a:ext uri="{FF2B5EF4-FFF2-40B4-BE49-F238E27FC236}">
                <a16:creationId xmlns:a16="http://schemas.microsoft.com/office/drawing/2014/main" id="{2BCDAB15-9609-EBE0-0326-C3F9191D41D0}"/>
              </a:ext>
            </a:extLst>
          </p:cNvPr>
          <p:cNvSpPr/>
          <p:nvPr/>
        </p:nvSpPr>
        <p:spPr>
          <a:xfrm>
            <a:off x="2170872" y="6287598"/>
            <a:ext cx="711922" cy="2891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t>Next</a:t>
            </a:r>
            <a:endParaRPr lang="en-SG" sz="1000" b="1" dirty="0"/>
          </a:p>
        </p:txBody>
      </p:sp>
      <p:sp>
        <p:nvSpPr>
          <p:cNvPr id="20" name="Rectangle: Rounded Corners 19">
            <a:extLst>
              <a:ext uri="{FF2B5EF4-FFF2-40B4-BE49-F238E27FC236}">
                <a16:creationId xmlns:a16="http://schemas.microsoft.com/office/drawing/2014/main" id="{A52A7015-CFE2-6778-2BD3-13EBD2678376}"/>
              </a:ext>
            </a:extLst>
          </p:cNvPr>
          <p:cNvSpPr/>
          <p:nvPr/>
        </p:nvSpPr>
        <p:spPr>
          <a:xfrm>
            <a:off x="3048475" y="6287598"/>
            <a:ext cx="711922" cy="2891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t>Cancel</a:t>
            </a:r>
            <a:endParaRPr lang="en-SG" sz="1000" b="1" dirty="0"/>
          </a:p>
        </p:txBody>
      </p:sp>
      <p:sp>
        <p:nvSpPr>
          <p:cNvPr id="17" name="Rectangle 16">
            <a:extLst>
              <a:ext uri="{FF2B5EF4-FFF2-40B4-BE49-F238E27FC236}">
                <a16:creationId xmlns:a16="http://schemas.microsoft.com/office/drawing/2014/main" id="{CC5E398B-B883-EA58-D782-0691A3D040E0}"/>
              </a:ext>
            </a:extLst>
          </p:cNvPr>
          <p:cNvSpPr/>
          <p:nvPr/>
        </p:nvSpPr>
        <p:spPr>
          <a:xfrm>
            <a:off x="8264099" y="4442058"/>
            <a:ext cx="1561662" cy="1531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SG" sz="1100" dirty="0">
                <a:solidFill>
                  <a:schemeClr val="tx1"/>
                </a:solidFill>
              </a:rPr>
              <a:t>Event 1</a:t>
            </a:r>
          </a:p>
        </p:txBody>
      </p:sp>
      <p:sp>
        <p:nvSpPr>
          <p:cNvPr id="23" name="Rectangle 22">
            <a:extLst>
              <a:ext uri="{FF2B5EF4-FFF2-40B4-BE49-F238E27FC236}">
                <a16:creationId xmlns:a16="http://schemas.microsoft.com/office/drawing/2014/main" id="{E80BB4FE-0A25-7202-2371-BDB3CF535D19}"/>
              </a:ext>
            </a:extLst>
          </p:cNvPr>
          <p:cNvSpPr/>
          <p:nvPr/>
        </p:nvSpPr>
        <p:spPr>
          <a:xfrm>
            <a:off x="8264099" y="4636650"/>
            <a:ext cx="1561662" cy="1531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SG" sz="1100" dirty="0">
              <a:solidFill>
                <a:schemeClr val="tx1"/>
              </a:solidFill>
            </a:endParaRPr>
          </a:p>
        </p:txBody>
      </p:sp>
      <p:sp>
        <p:nvSpPr>
          <p:cNvPr id="24" name="Rectangle 23">
            <a:extLst>
              <a:ext uri="{FF2B5EF4-FFF2-40B4-BE49-F238E27FC236}">
                <a16:creationId xmlns:a16="http://schemas.microsoft.com/office/drawing/2014/main" id="{9284D742-333D-D41C-E139-5CBA077E78B8}"/>
              </a:ext>
            </a:extLst>
          </p:cNvPr>
          <p:cNvSpPr/>
          <p:nvPr/>
        </p:nvSpPr>
        <p:spPr>
          <a:xfrm>
            <a:off x="8264099" y="4833910"/>
            <a:ext cx="1561662" cy="1531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SG" sz="1100" dirty="0">
              <a:solidFill>
                <a:schemeClr val="tx1"/>
              </a:solidFill>
            </a:endParaRPr>
          </a:p>
        </p:txBody>
      </p:sp>
      <p:sp>
        <p:nvSpPr>
          <p:cNvPr id="25" name="Rectangle 24">
            <a:extLst>
              <a:ext uri="{FF2B5EF4-FFF2-40B4-BE49-F238E27FC236}">
                <a16:creationId xmlns:a16="http://schemas.microsoft.com/office/drawing/2014/main" id="{945B0C31-17C8-9B6F-0BC9-5C464F77BD44}"/>
              </a:ext>
            </a:extLst>
          </p:cNvPr>
          <p:cNvSpPr/>
          <p:nvPr/>
        </p:nvSpPr>
        <p:spPr>
          <a:xfrm>
            <a:off x="8264099" y="5045754"/>
            <a:ext cx="1561662" cy="1531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SG" sz="1100" dirty="0">
              <a:solidFill>
                <a:schemeClr val="tx1"/>
              </a:solidFill>
            </a:endParaRPr>
          </a:p>
        </p:txBody>
      </p:sp>
      <p:sp>
        <p:nvSpPr>
          <p:cNvPr id="26" name="Rectangle 25">
            <a:extLst>
              <a:ext uri="{FF2B5EF4-FFF2-40B4-BE49-F238E27FC236}">
                <a16:creationId xmlns:a16="http://schemas.microsoft.com/office/drawing/2014/main" id="{99C7675F-FB4E-5089-378A-4D973F6B5DB9}"/>
              </a:ext>
            </a:extLst>
          </p:cNvPr>
          <p:cNvSpPr/>
          <p:nvPr/>
        </p:nvSpPr>
        <p:spPr>
          <a:xfrm>
            <a:off x="8254016" y="5281986"/>
            <a:ext cx="1561662" cy="1531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SG" sz="1100" dirty="0">
              <a:solidFill>
                <a:schemeClr val="tx1"/>
              </a:solidFill>
            </a:endParaRPr>
          </a:p>
        </p:txBody>
      </p:sp>
      <p:pic>
        <p:nvPicPr>
          <p:cNvPr id="28" name="Picture 27">
            <a:extLst>
              <a:ext uri="{FF2B5EF4-FFF2-40B4-BE49-F238E27FC236}">
                <a16:creationId xmlns:a16="http://schemas.microsoft.com/office/drawing/2014/main" id="{D97CB991-5925-5A7F-2E8F-FBCB4B175945}"/>
              </a:ext>
            </a:extLst>
          </p:cNvPr>
          <p:cNvPicPr>
            <a:picLocks noChangeAspect="1"/>
          </p:cNvPicPr>
          <p:nvPr/>
        </p:nvPicPr>
        <p:blipFill>
          <a:blip r:embed="rId5"/>
          <a:stretch>
            <a:fillRect/>
          </a:stretch>
        </p:blipFill>
        <p:spPr>
          <a:xfrm>
            <a:off x="756076" y="3093837"/>
            <a:ext cx="4752928" cy="788050"/>
          </a:xfrm>
          <a:prstGeom prst="rect">
            <a:avLst/>
          </a:prstGeom>
        </p:spPr>
      </p:pic>
      <p:sp>
        <p:nvSpPr>
          <p:cNvPr id="29" name="Rectangle 28">
            <a:extLst>
              <a:ext uri="{FF2B5EF4-FFF2-40B4-BE49-F238E27FC236}">
                <a16:creationId xmlns:a16="http://schemas.microsoft.com/office/drawing/2014/main" id="{741D527F-148C-3F70-B1A6-698A2C347F7E}"/>
              </a:ext>
            </a:extLst>
          </p:cNvPr>
          <p:cNvSpPr/>
          <p:nvPr/>
        </p:nvSpPr>
        <p:spPr>
          <a:xfrm>
            <a:off x="1828799" y="3093837"/>
            <a:ext cx="724619" cy="710412"/>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30" name="Picture 29">
            <a:extLst>
              <a:ext uri="{FF2B5EF4-FFF2-40B4-BE49-F238E27FC236}">
                <a16:creationId xmlns:a16="http://schemas.microsoft.com/office/drawing/2014/main" id="{2ED9FA7B-07E3-AA60-1B4A-39B3319BC997}"/>
              </a:ext>
            </a:extLst>
          </p:cNvPr>
          <p:cNvPicPr>
            <a:picLocks noChangeAspect="1"/>
          </p:cNvPicPr>
          <p:nvPr/>
        </p:nvPicPr>
        <p:blipFill>
          <a:blip r:embed="rId5"/>
          <a:stretch>
            <a:fillRect/>
          </a:stretch>
        </p:blipFill>
        <p:spPr>
          <a:xfrm>
            <a:off x="6498393" y="3093837"/>
            <a:ext cx="4752928" cy="788050"/>
          </a:xfrm>
          <a:prstGeom prst="rect">
            <a:avLst/>
          </a:prstGeom>
        </p:spPr>
      </p:pic>
      <p:sp>
        <p:nvSpPr>
          <p:cNvPr id="31" name="Rectangle 30">
            <a:extLst>
              <a:ext uri="{FF2B5EF4-FFF2-40B4-BE49-F238E27FC236}">
                <a16:creationId xmlns:a16="http://schemas.microsoft.com/office/drawing/2014/main" id="{C06AA764-51B9-4C63-6CAF-62455F53B52E}"/>
              </a:ext>
            </a:extLst>
          </p:cNvPr>
          <p:cNvSpPr/>
          <p:nvPr/>
        </p:nvSpPr>
        <p:spPr>
          <a:xfrm>
            <a:off x="8563154" y="3093837"/>
            <a:ext cx="724619" cy="710412"/>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2" name="Arrow: Right 31">
            <a:extLst>
              <a:ext uri="{FF2B5EF4-FFF2-40B4-BE49-F238E27FC236}">
                <a16:creationId xmlns:a16="http://schemas.microsoft.com/office/drawing/2014/main" id="{14BCCE14-9369-48EB-1071-6BFF9E3F9929}"/>
              </a:ext>
            </a:extLst>
          </p:cNvPr>
          <p:cNvSpPr/>
          <p:nvPr/>
        </p:nvSpPr>
        <p:spPr>
          <a:xfrm>
            <a:off x="5804724" y="3648974"/>
            <a:ext cx="462951" cy="189781"/>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3" name="TextBox 32">
            <a:extLst>
              <a:ext uri="{FF2B5EF4-FFF2-40B4-BE49-F238E27FC236}">
                <a16:creationId xmlns:a16="http://schemas.microsoft.com/office/drawing/2014/main" id="{3E544F88-3651-829A-B257-46DB01CF3D7A}"/>
              </a:ext>
            </a:extLst>
          </p:cNvPr>
          <p:cNvSpPr txBox="1"/>
          <p:nvPr/>
        </p:nvSpPr>
        <p:spPr>
          <a:xfrm>
            <a:off x="6631264" y="4116991"/>
            <a:ext cx="4846716" cy="276999"/>
          </a:xfrm>
          <a:prstGeom prst="rect">
            <a:avLst/>
          </a:prstGeom>
          <a:solidFill>
            <a:schemeClr val="bg1"/>
          </a:solidFill>
        </p:spPr>
        <p:txBody>
          <a:bodyPr wrap="square" rtlCol="0">
            <a:spAutoFit/>
          </a:bodyPr>
          <a:lstStyle/>
          <a:p>
            <a:r>
              <a:rPr lang="en-US" sz="1200" b="1" dirty="0"/>
              <a:t>Apply Temp PAC</a:t>
            </a:r>
            <a:endParaRPr lang="en-SG" sz="1200" b="1" dirty="0"/>
          </a:p>
        </p:txBody>
      </p:sp>
    </p:spTree>
    <p:extLst>
      <p:ext uri="{BB962C8B-B14F-4D97-AF65-F5344CB8AC3E}">
        <p14:creationId xmlns:p14="http://schemas.microsoft.com/office/powerpoint/2010/main" val="944360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3B92A5-71DC-818B-8D45-F9F42C46DCFE}"/>
              </a:ext>
            </a:extLst>
          </p:cNvPr>
          <p:cNvSpPr txBox="1"/>
          <p:nvPr/>
        </p:nvSpPr>
        <p:spPr>
          <a:xfrm>
            <a:off x="297712" y="233916"/>
            <a:ext cx="5262146" cy="369332"/>
          </a:xfrm>
          <a:prstGeom prst="rect">
            <a:avLst/>
          </a:prstGeom>
          <a:solidFill>
            <a:schemeClr val="accent6">
              <a:lumMod val="75000"/>
            </a:schemeClr>
          </a:solidFill>
        </p:spPr>
        <p:txBody>
          <a:bodyPr wrap="none" rtlCol="0">
            <a:spAutoFit/>
          </a:bodyPr>
          <a:lstStyle/>
          <a:p>
            <a:r>
              <a:rPr lang="en-SG" dirty="0">
                <a:solidFill>
                  <a:schemeClr val="bg1"/>
                </a:solidFill>
              </a:rPr>
              <a:t>Application submission  - NON-Singpass Holder (4 / 4)</a:t>
            </a:r>
          </a:p>
        </p:txBody>
      </p:sp>
      <p:sp>
        <p:nvSpPr>
          <p:cNvPr id="9" name="Flowchart: Alternate Process 8">
            <a:extLst>
              <a:ext uri="{FF2B5EF4-FFF2-40B4-BE49-F238E27FC236}">
                <a16:creationId xmlns:a16="http://schemas.microsoft.com/office/drawing/2014/main" id="{93925EDA-5019-4574-6EEE-386484D82BC0}"/>
              </a:ext>
            </a:extLst>
          </p:cNvPr>
          <p:cNvSpPr/>
          <p:nvPr/>
        </p:nvSpPr>
        <p:spPr>
          <a:xfrm>
            <a:off x="6953596" y="143336"/>
            <a:ext cx="3398101" cy="1409420"/>
          </a:xfrm>
          <a:prstGeom prst="flowChartAlternateProcess">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000" dirty="0">
                <a:solidFill>
                  <a:schemeClr val="tx1"/>
                </a:solidFill>
              </a:rPr>
              <a:t>User review the information</a:t>
            </a:r>
          </a:p>
          <a:p>
            <a:pPr marL="171450" indent="-171450">
              <a:buFont typeface="Arial" panose="020B0604020202020204" pitchFamily="34" charset="0"/>
              <a:buChar char="•"/>
            </a:pPr>
            <a:r>
              <a:rPr lang="en-US" sz="1000" dirty="0">
                <a:solidFill>
                  <a:schemeClr val="tx1"/>
                </a:solidFill>
              </a:rPr>
              <a:t>User submit the registration</a:t>
            </a:r>
          </a:p>
          <a:p>
            <a:pPr marL="171450" indent="-171450">
              <a:buFont typeface="Arial" panose="020B0604020202020204" pitchFamily="34" charset="0"/>
              <a:buChar char="•"/>
            </a:pPr>
            <a:r>
              <a:rPr lang="en-US" sz="1000" dirty="0">
                <a:solidFill>
                  <a:schemeClr val="tx1"/>
                </a:solidFill>
              </a:rPr>
              <a:t>Upon submission successful, user is led to acknowledgement page, and acknowledge email is also sent to the user </a:t>
            </a:r>
          </a:p>
          <a:p>
            <a:pPr marL="171450" indent="-171450">
              <a:buFont typeface="Arial" panose="020B0604020202020204" pitchFamily="34" charset="0"/>
              <a:buChar char="•"/>
            </a:pPr>
            <a:r>
              <a:rPr lang="en-US" sz="1000" dirty="0">
                <a:solidFill>
                  <a:schemeClr val="tx1"/>
                </a:solidFill>
              </a:rPr>
              <a:t>And email notification is sent to PAC Approver Officer </a:t>
            </a:r>
          </a:p>
          <a:p>
            <a:pPr marL="171450" indent="-171450">
              <a:buFont typeface="Arial" panose="020B0604020202020204" pitchFamily="34" charset="0"/>
              <a:buChar char="•"/>
            </a:pPr>
            <a:r>
              <a:rPr lang="en-US" sz="1000" dirty="0">
                <a:solidFill>
                  <a:schemeClr val="tx1"/>
                </a:solidFill>
              </a:rPr>
              <a:t>Registration flow complete </a:t>
            </a:r>
            <a:endParaRPr lang="en-SG" sz="1000" dirty="0">
              <a:solidFill>
                <a:schemeClr val="tx1"/>
              </a:solidFill>
            </a:endParaRPr>
          </a:p>
        </p:txBody>
      </p:sp>
      <p:pic>
        <p:nvPicPr>
          <p:cNvPr id="4" name="Picture 3">
            <a:extLst>
              <a:ext uri="{FF2B5EF4-FFF2-40B4-BE49-F238E27FC236}">
                <a16:creationId xmlns:a16="http://schemas.microsoft.com/office/drawing/2014/main" id="{23BCCE3D-0C82-8172-07AE-1DA4251829A7}"/>
              </a:ext>
            </a:extLst>
          </p:cNvPr>
          <p:cNvPicPr>
            <a:picLocks noChangeAspect="1"/>
          </p:cNvPicPr>
          <p:nvPr/>
        </p:nvPicPr>
        <p:blipFill>
          <a:blip r:embed="rId4"/>
          <a:stretch>
            <a:fillRect/>
          </a:stretch>
        </p:blipFill>
        <p:spPr>
          <a:xfrm>
            <a:off x="500332" y="1622838"/>
            <a:ext cx="5211292" cy="4812468"/>
          </a:xfrm>
          <a:prstGeom prst="rect">
            <a:avLst/>
          </a:prstGeom>
          <a:ln>
            <a:solidFill>
              <a:schemeClr val="accent1"/>
            </a:solidFill>
          </a:ln>
        </p:spPr>
      </p:pic>
      <p:pic>
        <p:nvPicPr>
          <p:cNvPr id="11" name="Picture 10">
            <a:extLst>
              <a:ext uri="{FF2B5EF4-FFF2-40B4-BE49-F238E27FC236}">
                <a16:creationId xmlns:a16="http://schemas.microsoft.com/office/drawing/2014/main" id="{BB62C05E-2116-3D15-FD4D-82F7D4CD7A7E}"/>
              </a:ext>
            </a:extLst>
          </p:cNvPr>
          <p:cNvPicPr>
            <a:picLocks noChangeAspect="1"/>
          </p:cNvPicPr>
          <p:nvPr/>
        </p:nvPicPr>
        <p:blipFill>
          <a:blip r:embed="rId5"/>
          <a:stretch>
            <a:fillRect/>
          </a:stretch>
        </p:blipFill>
        <p:spPr>
          <a:xfrm>
            <a:off x="756076" y="3093837"/>
            <a:ext cx="4752928" cy="788050"/>
          </a:xfrm>
          <a:prstGeom prst="rect">
            <a:avLst/>
          </a:prstGeom>
        </p:spPr>
      </p:pic>
      <p:sp>
        <p:nvSpPr>
          <p:cNvPr id="12" name="Rectangle 11">
            <a:extLst>
              <a:ext uri="{FF2B5EF4-FFF2-40B4-BE49-F238E27FC236}">
                <a16:creationId xmlns:a16="http://schemas.microsoft.com/office/drawing/2014/main" id="{8A77D1BC-0765-E27D-2671-D19286789558}"/>
              </a:ext>
            </a:extLst>
          </p:cNvPr>
          <p:cNvSpPr/>
          <p:nvPr/>
        </p:nvSpPr>
        <p:spPr>
          <a:xfrm>
            <a:off x="3812874" y="3093837"/>
            <a:ext cx="724619" cy="710412"/>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 name="TextBox 14">
            <a:extLst>
              <a:ext uri="{FF2B5EF4-FFF2-40B4-BE49-F238E27FC236}">
                <a16:creationId xmlns:a16="http://schemas.microsoft.com/office/drawing/2014/main" id="{969147C0-C844-3D13-A646-25BB03742052}"/>
              </a:ext>
            </a:extLst>
          </p:cNvPr>
          <p:cNvSpPr txBox="1"/>
          <p:nvPr/>
        </p:nvSpPr>
        <p:spPr>
          <a:xfrm>
            <a:off x="1501242" y="4074919"/>
            <a:ext cx="3540641" cy="2308324"/>
          </a:xfrm>
          <a:prstGeom prst="rect">
            <a:avLst/>
          </a:prstGeom>
          <a:solidFill>
            <a:schemeClr val="bg1"/>
          </a:solidFill>
        </p:spPr>
        <p:txBody>
          <a:bodyPr wrap="square" rtlCol="0">
            <a:spAutoFit/>
          </a:bodyPr>
          <a:lstStyle/>
          <a:p>
            <a:r>
              <a:rPr lang="en-US" sz="1200" dirty="0"/>
              <a:t>Event :</a:t>
            </a:r>
          </a:p>
          <a:p>
            <a:r>
              <a:rPr lang="en-US" sz="1200" dirty="0"/>
              <a:t>Name:</a:t>
            </a:r>
          </a:p>
          <a:p>
            <a:r>
              <a:rPr lang="en-US" sz="1200" dirty="0"/>
              <a:t>ID number:</a:t>
            </a:r>
            <a:endParaRPr lang="en-SG" sz="1200" dirty="0"/>
          </a:p>
          <a:p>
            <a:r>
              <a:rPr lang="en-US" sz="1200" dirty="0"/>
              <a:t>Media Organisation:</a:t>
            </a:r>
          </a:p>
          <a:p>
            <a:r>
              <a:rPr lang="en-US" sz="1200" dirty="0"/>
              <a:t>Designation:</a:t>
            </a:r>
          </a:p>
          <a:p>
            <a:endParaRPr lang="en-SG" sz="1200" dirty="0"/>
          </a:p>
          <a:p>
            <a:endParaRPr lang="en-SG" sz="1200" dirty="0"/>
          </a:p>
          <a:p>
            <a:endParaRPr lang="en-SG" sz="1200" dirty="0"/>
          </a:p>
          <a:p>
            <a:endParaRPr lang="en-SG" sz="1200" dirty="0"/>
          </a:p>
          <a:p>
            <a:endParaRPr lang="en-SG" sz="1200" dirty="0"/>
          </a:p>
          <a:p>
            <a:endParaRPr lang="en-SG" sz="1200" dirty="0"/>
          </a:p>
          <a:p>
            <a:endParaRPr lang="en-SG" sz="1200" dirty="0"/>
          </a:p>
        </p:txBody>
      </p:sp>
      <p:sp>
        <p:nvSpPr>
          <p:cNvPr id="16" name="Rectangle: Rounded Corners 15">
            <a:extLst>
              <a:ext uri="{FF2B5EF4-FFF2-40B4-BE49-F238E27FC236}">
                <a16:creationId xmlns:a16="http://schemas.microsoft.com/office/drawing/2014/main" id="{64B2AEEF-6048-CC4F-B41E-56E944887D39}"/>
              </a:ext>
            </a:extLst>
          </p:cNvPr>
          <p:cNvSpPr/>
          <p:nvPr/>
        </p:nvSpPr>
        <p:spPr>
          <a:xfrm>
            <a:off x="2223349" y="5645911"/>
            <a:ext cx="711922" cy="2891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t>Submit</a:t>
            </a:r>
            <a:endParaRPr lang="en-SG" sz="1000" b="1" dirty="0"/>
          </a:p>
        </p:txBody>
      </p:sp>
      <p:sp>
        <p:nvSpPr>
          <p:cNvPr id="17" name="Rectangle: Rounded Corners 16">
            <a:extLst>
              <a:ext uri="{FF2B5EF4-FFF2-40B4-BE49-F238E27FC236}">
                <a16:creationId xmlns:a16="http://schemas.microsoft.com/office/drawing/2014/main" id="{E57E61B0-1B2B-DF03-15F2-231093A8755E}"/>
              </a:ext>
            </a:extLst>
          </p:cNvPr>
          <p:cNvSpPr/>
          <p:nvPr/>
        </p:nvSpPr>
        <p:spPr>
          <a:xfrm>
            <a:off x="3100952" y="5645911"/>
            <a:ext cx="711922" cy="2891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t>Cancel</a:t>
            </a:r>
            <a:endParaRPr lang="en-SG" sz="1000" b="1" dirty="0"/>
          </a:p>
        </p:txBody>
      </p:sp>
      <p:sp>
        <p:nvSpPr>
          <p:cNvPr id="18" name="Rectangle 17">
            <a:extLst>
              <a:ext uri="{FF2B5EF4-FFF2-40B4-BE49-F238E27FC236}">
                <a16:creationId xmlns:a16="http://schemas.microsoft.com/office/drawing/2014/main" id="{BF4959D5-AEC2-EB4D-FF9F-BE72AF8B0EC9}"/>
              </a:ext>
            </a:extLst>
          </p:cNvPr>
          <p:cNvSpPr/>
          <p:nvPr/>
        </p:nvSpPr>
        <p:spPr>
          <a:xfrm>
            <a:off x="3140008" y="4110627"/>
            <a:ext cx="1561662" cy="1531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SG" sz="1100" dirty="0">
                <a:solidFill>
                  <a:schemeClr val="tx1"/>
                </a:solidFill>
              </a:rPr>
              <a:t>Event 1</a:t>
            </a:r>
          </a:p>
        </p:txBody>
      </p:sp>
      <p:sp>
        <p:nvSpPr>
          <p:cNvPr id="19" name="Rectangle 18">
            <a:extLst>
              <a:ext uri="{FF2B5EF4-FFF2-40B4-BE49-F238E27FC236}">
                <a16:creationId xmlns:a16="http://schemas.microsoft.com/office/drawing/2014/main" id="{487CB05A-D04D-1C81-C151-03F864E688D2}"/>
              </a:ext>
            </a:extLst>
          </p:cNvPr>
          <p:cNvSpPr/>
          <p:nvPr/>
        </p:nvSpPr>
        <p:spPr>
          <a:xfrm>
            <a:off x="3140008" y="4305219"/>
            <a:ext cx="1561662" cy="1531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John Tan</a:t>
            </a:r>
            <a:endParaRPr lang="en-SG" sz="1100" dirty="0">
              <a:solidFill>
                <a:schemeClr val="tx1"/>
              </a:solidFill>
            </a:endParaRPr>
          </a:p>
        </p:txBody>
      </p:sp>
      <p:sp>
        <p:nvSpPr>
          <p:cNvPr id="20" name="Rectangle 19">
            <a:extLst>
              <a:ext uri="{FF2B5EF4-FFF2-40B4-BE49-F238E27FC236}">
                <a16:creationId xmlns:a16="http://schemas.microsoft.com/office/drawing/2014/main" id="{F395AA2E-A87B-68DE-42AC-670376980867}"/>
              </a:ext>
            </a:extLst>
          </p:cNvPr>
          <p:cNvSpPr/>
          <p:nvPr/>
        </p:nvSpPr>
        <p:spPr>
          <a:xfrm>
            <a:off x="3140008" y="4502479"/>
            <a:ext cx="1561662" cy="1531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12345</a:t>
            </a:r>
            <a:endParaRPr lang="en-SG" sz="1100" dirty="0">
              <a:solidFill>
                <a:schemeClr val="tx1"/>
              </a:solidFill>
            </a:endParaRPr>
          </a:p>
        </p:txBody>
      </p:sp>
      <p:sp>
        <p:nvSpPr>
          <p:cNvPr id="21" name="Rectangle 20">
            <a:extLst>
              <a:ext uri="{FF2B5EF4-FFF2-40B4-BE49-F238E27FC236}">
                <a16:creationId xmlns:a16="http://schemas.microsoft.com/office/drawing/2014/main" id="{4AA93F54-B04C-21DF-33C1-333B315857BD}"/>
              </a:ext>
            </a:extLst>
          </p:cNvPr>
          <p:cNvSpPr/>
          <p:nvPr/>
        </p:nvSpPr>
        <p:spPr>
          <a:xfrm>
            <a:off x="3140008" y="4714323"/>
            <a:ext cx="1561662" cy="1531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Media Corp</a:t>
            </a:r>
            <a:endParaRPr lang="en-SG" sz="1100" dirty="0">
              <a:solidFill>
                <a:schemeClr val="tx1"/>
              </a:solidFill>
            </a:endParaRPr>
          </a:p>
        </p:txBody>
      </p:sp>
      <p:sp>
        <p:nvSpPr>
          <p:cNvPr id="22" name="Rectangle 21">
            <a:extLst>
              <a:ext uri="{FF2B5EF4-FFF2-40B4-BE49-F238E27FC236}">
                <a16:creationId xmlns:a16="http://schemas.microsoft.com/office/drawing/2014/main" id="{C522A4A0-4D43-093B-B2E6-4701D208DE73}"/>
              </a:ext>
            </a:extLst>
          </p:cNvPr>
          <p:cNvSpPr/>
          <p:nvPr/>
        </p:nvSpPr>
        <p:spPr>
          <a:xfrm>
            <a:off x="3129925" y="4950555"/>
            <a:ext cx="1561662" cy="1531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solidFill>
                  <a:schemeClr val="tx1"/>
                </a:solidFill>
              </a:rPr>
              <a:t>Project manager</a:t>
            </a:r>
            <a:endParaRPr lang="en-SG" sz="1100" dirty="0">
              <a:solidFill>
                <a:schemeClr val="tx1"/>
              </a:solidFill>
            </a:endParaRPr>
          </a:p>
        </p:txBody>
      </p:sp>
      <p:pic>
        <p:nvPicPr>
          <p:cNvPr id="24" name="Picture 23">
            <a:extLst>
              <a:ext uri="{FF2B5EF4-FFF2-40B4-BE49-F238E27FC236}">
                <a16:creationId xmlns:a16="http://schemas.microsoft.com/office/drawing/2014/main" id="{0F5B5A67-ECE5-7049-BCBE-5F4D8103B358}"/>
              </a:ext>
            </a:extLst>
          </p:cNvPr>
          <p:cNvPicPr>
            <a:picLocks noChangeAspect="1"/>
          </p:cNvPicPr>
          <p:nvPr/>
        </p:nvPicPr>
        <p:blipFill>
          <a:blip r:embed="rId4"/>
          <a:stretch>
            <a:fillRect/>
          </a:stretch>
        </p:blipFill>
        <p:spPr>
          <a:xfrm>
            <a:off x="6433731" y="1622838"/>
            <a:ext cx="5211292" cy="4812468"/>
          </a:xfrm>
          <a:prstGeom prst="rect">
            <a:avLst/>
          </a:prstGeom>
          <a:ln>
            <a:solidFill>
              <a:schemeClr val="accent1"/>
            </a:solidFill>
          </a:ln>
        </p:spPr>
      </p:pic>
      <p:pic>
        <p:nvPicPr>
          <p:cNvPr id="25" name="Picture 24">
            <a:extLst>
              <a:ext uri="{FF2B5EF4-FFF2-40B4-BE49-F238E27FC236}">
                <a16:creationId xmlns:a16="http://schemas.microsoft.com/office/drawing/2014/main" id="{A0FFAD06-40FA-8945-77BC-33C013360D82}"/>
              </a:ext>
            </a:extLst>
          </p:cNvPr>
          <p:cNvPicPr>
            <a:picLocks noChangeAspect="1"/>
          </p:cNvPicPr>
          <p:nvPr/>
        </p:nvPicPr>
        <p:blipFill>
          <a:blip r:embed="rId5"/>
          <a:stretch>
            <a:fillRect/>
          </a:stretch>
        </p:blipFill>
        <p:spPr>
          <a:xfrm>
            <a:off x="6689475" y="3093837"/>
            <a:ext cx="4752928" cy="788050"/>
          </a:xfrm>
          <a:prstGeom prst="rect">
            <a:avLst/>
          </a:prstGeom>
        </p:spPr>
      </p:pic>
      <p:sp>
        <p:nvSpPr>
          <p:cNvPr id="26" name="Rectangle 25">
            <a:extLst>
              <a:ext uri="{FF2B5EF4-FFF2-40B4-BE49-F238E27FC236}">
                <a16:creationId xmlns:a16="http://schemas.microsoft.com/office/drawing/2014/main" id="{BC7B876C-B9D3-9EEC-E7A9-3B60874D498D}"/>
              </a:ext>
            </a:extLst>
          </p:cNvPr>
          <p:cNvSpPr/>
          <p:nvPr/>
        </p:nvSpPr>
        <p:spPr>
          <a:xfrm>
            <a:off x="9746273" y="3093837"/>
            <a:ext cx="724619" cy="710412"/>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7" name="TextBox 26">
            <a:extLst>
              <a:ext uri="{FF2B5EF4-FFF2-40B4-BE49-F238E27FC236}">
                <a16:creationId xmlns:a16="http://schemas.microsoft.com/office/drawing/2014/main" id="{76D0550E-403A-7449-0158-8186DD5D256E}"/>
              </a:ext>
            </a:extLst>
          </p:cNvPr>
          <p:cNvSpPr txBox="1"/>
          <p:nvPr/>
        </p:nvSpPr>
        <p:spPr>
          <a:xfrm>
            <a:off x="6656115" y="2412925"/>
            <a:ext cx="4786288" cy="3970318"/>
          </a:xfrm>
          <a:prstGeom prst="rect">
            <a:avLst/>
          </a:prstGeom>
          <a:solidFill>
            <a:schemeClr val="bg1"/>
          </a:solidFill>
        </p:spPr>
        <p:txBody>
          <a:bodyPr wrap="square" rtlCol="0">
            <a:spAutoFit/>
          </a:bodyPr>
          <a:lstStyle/>
          <a:p>
            <a:pPr algn="ctr"/>
            <a:endParaRPr lang="en-US" dirty="0"/>
          </a:p>
          <a:p>
            <a:pPr algn="ctr"/>
            <a:endParaRPr lang="en-US" dirty="0"/>
          </a:p>
          <a:p>
            <a:pPr algn="ctr"/>
            <a:endParaRPr lang="en-US" dirty="0"/>
          </a:p>
          <a:p>
            <a:pPr algn="ctr"/>
            <a:r>
              <a:rPr lang="en-US" dirty="0"/>
              <a:t>Acknowledgment page</a:t>
            </a:r>
          </a:p>
          <a:p>
            <a:pPr algn="ctr"/>
            <a:endParaRPr lang="en-SG" dirty="0"/>
          </a:p>
          <a:p>
            <a:pPr algn="ctr"/>
            <a:endParaRPr lang="en-SG" dirty="0"/>
          </a:p>
          <a:p>
            <a:pPr algn="ctr"/>
            <a:endParaRPr lang="en-SG" dirty="0"/>
          </a:p>
          <a:p>
            <a:pPr algn="ctr"/>
            <a:endParaRPr lang="en-SG" dirty="0"/>
          </a:p>
          <a:p>
            <a:pPr algn="ctr"/>
            <a:endParaRPr lang="en-SG" dirty="0"/>
          </a:p>
          <a:p>
            <a:pPr algn="ctr"/>
            <a:endParaRPr lang="en-SG" dirty="0"/>
          </a:p>
          <a:p>
            <a:pPr algn="ctr"/>
            <a:endParaRPr lang="en-SG" dirty="0"/>
          </a:p>
          <a:p>
            <a:pPr algn="ctr"/>
            <a:endParaRPr lang="en-SG" dirty="0"/>
          </a:p>
          <a:p>
            <a:pPr algn="ctr"/>
            <a:endParaRPr lang="en-SG" dirty="0"/>
          </a:p>
          <a:p>
            <a:pPr algn="ctr"/>
            <a:endParaRPr lang="en-SG" dirty="0"/>
          </a:p>
        </p:txBody>
      </p:sp>
      <p:sp>
        <p:nvSpPr>
          <p:cNvPr id="35" name="Arrow: Right 34">
            <a:extLst>
              <a:ext uri="{FF2B5EF4-FFF2-40B4-BE49-F238E27FC236}">
                <a16:creationId xmlns:a16="http://schemas.microsoft.com/office/drawing/2014/main" id="{5A081B7F-F413-D177-082C-C26B56783FEC}"/>
              </a:ext>
            </a:extLst>
          </p:cNvPr>
          <p:cNvSpPr/>
          <p:nvPr/>
        </p:nvSpPr>
        <p:spPr>
          <a:xfrm>
            <a:off x="5804724" y="3648974"/>
            <a:ext cx="462951" cy="189781"/>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3403085683"/>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3B92A5-71DC-818B-8D45-F9F42C46DCFE}"/>
              </a:ext>
            </a:extLst>
          </p:cNvPr>
          <p:cNvSpPr txBox="1"/>
          <p:nvPr/>
        </p:nvSpPr>
        <p:spPr>
          <a:xfrm>
            <a:off x="754143" y="233915"/>
            <a:ext cx="10683714" cy="2185214"/>
          </a:xfrm>
          <a:prstGeom prst="rect">
            <a:avLst/>
          </a:prstGeom>
          <a:solidFill>
            <a:schemeClr val="accent2">
              <a:lumMod val="75000"/>
            </a:schemeClr>
          </a:solidFill>
        </p:spPr>
        <p:txBody>
          <a:bodyPr wrap="square" rtlCol="0">
            <a:spAutoFit/>
          </a:bodyPr>
          <a:lstStyle/>
          <a:p>
            <a:endParaRPr lang="en-SG" dirty="0">
              <a:solidFill>
                <a:schemeClr val="bg1"/>
              </a:solidFill>
            </a:endParaRPr>
          </a:p>
          <a:p>
            <a:endParaRPr lang="en-SG" dirty="0">
              <a:solidFill>
                <a:schemeClr val="bg1"/>
              </a:solidFill>
            </a:endParaRPr>
          </a:p>
          <a:p>
            <a:endParaRPr lang="en-SG" dirty="0">
              <a:solidFill>
                <a:schemeClr val="bg1"/>
              </a:solidFill>
            </a:endParaRPr>
          </a:p>
          <a:p>
            <a:pPr algn="ctr"/>
            <a:r>
              <a:rPr lang="en-SG" sz="2800" dirty="0">
                <a:solidFill>
                  <a:schemeClr val="bg1"/>
                </a:solidFill>
              </a:rPr>
              <a:t>PAC Approval Officer</a:t>
            </a:r>
          </a:p>
          <a:p>
            <a:endParaRPr lang="en-SG" dirty="0">
              <a:solidFill>
                <a:schemeClr val="bg1"/>
              </a:solidFill>
            </a:endParaRPr>
          </a:p>
          <a:p>
            <a:endParaRPr lang="en-SG" dirty="0">
              <a:solidFill>
                <a:schemeClr val="bg1"/>
              </a:solidFill>
            </a:endParaRPr>
          </a:p>
          <a:p>
            <a:endParaRPr lang="en-SG" dirty="0">
              <a:solidFill>
                <a:schemeClr val="bg1"/>
              </a:solidFill>
            </a:endParaRPr>
          </a:p>
        </p:txBody>
      </p:sp>
    </p:spTree>
    <p:extLst>
      <p:ext uri="{BB962C8B-B14F-4D97-AF65-F5344CB8AC3E}">
        <p14:creationId xmlns:p14="http://schemas.microsoft.com/office/powerpoint/2010/main" val="3378875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Box 166">
            <a:extLst>
              <a:ext uri="{FF2B5EF4-FFF2-40B4-BE49-F238E27FC236}">
                <a16:creationId xmlns:a16="http://schemas.microsoft.com/office/drawing/2014/main" id="{8409C783-6914-E166-54DD-501000665545}"/>
              </a:ext>
            </a:extLst>
          </p:cNvPr>
          <p:cNvSpPr txBox="1"/>
          <p:nvPr/>
        </p:nvSpPr>
        <p:spPr>
          <a:xfrm>
            <a:off x="1107826" y="2505670"/>
            <a:ext cx="9976348" cy="923330"/>
          </a:xfrm>
          <a:prstGeom prst="rect">
            <a:avLst/>
          </a:prstGeom>
          <a:solidFill>
            <a:schemeClr val="bg1">
              <a:lumMod val="75000"/>
            </a:schemeClr>
          </a:solidFill>
        </p:spPr>
        <p:txBody>
          <a:bodyPr wrap="square" rtlCol="0">
            <a:spAutoFit/>
          </a:bodyPr>
          <a:lstStyle/>
          <a:p>
            <a:pPr algn="ctr"/>
            <a:endParaRPr lang="en-SG" dirty="0"/>
          </a:p>
          <a:p>
            <a:pPr algn="ctr"/>
            <a:r>
              <a:rPr lang="en-SG" dirty="0"/>
              <a:t>TPAC Business Flow</a:t>
            </a:r>
          </a:p>
          <a:p>
            <a:pPr algn="ctr"/>
            <a:endParaRPr lang="en-SG" dirty="0"/>
          </a:p>
        </p:txBody>
      </p:sp>
    </p:spTree>
    <p:extLst>
      <p:ext uri="{BB962C8B-B14F-4D97-AF65-F5344CB8AC3E}">
        <p14:creationId xmlns:p14="http://schemas.microsoft.com/office/powerpoint/2010/main" val="515556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3B92A5-71DC-818B-8D45-F9F42C46DCFE}"/>
              </a:ext>
            </a:extLst>
          </p:cNvPr>
          <p:cNvSpPr txBox="1"/>
          <p:nvPr/>
        </p:nvSpPr>
        <p:spPr>
          <a:xfrm>
            <a:off x="297712" y="233916"/>
            <a:ext cx="3016988" cy="369332"/>
          </a:xfrm>
          <a:prstGeom prst="rect">
            <a:avLst/>
          </a:prstGeom>
          <a:solidFill>
            <a:schemeClr val="accent2">
              <a:lumMod val="75000"/>
            </a:schemeClr>
          </a:solidFill>
        </p:spPr>
        <p:txBody>
          <a:bodyPr wrap="square" rtlCol="0">
            <a:spAutoFit/>
          </a:bodyPr>
          <a:lstStyle/>
          <a:p>
            <a:r>
              <a:rPr lang="en-SG" dirty="0">
                <a:solidFill>
                  <a:schemeClr val="bg1"/>
                </a:solidFill>
              </a:rPr>
              <a:t>PAC Approval Officer  (1 / 3) </a:t>
            </a:r>
          </a:p>
        </p:txBody>
      </p:sp>
      <p:grpSp>
        <p:nvGrpSpPr>
          <p:cNvPr id="17" name="Group 16">
            <a:extLst>
              <a:ext uri="{FF2B5EF4-FFF2-40B4-BE49-F238E27FC236}">
                <a16:creationId xmlns:a16="http://schemas.microsoft.com/office/drawing/2014/main" id="{60E1E441-DA0A-BD96-6A22-9C5CC43531D5}"/>
              </a:ext>
            </a:extLst>
          </p:cNvPr>
          <p:cNvGrpSpPr/>
          <p:nvPr/>
        </p:nvGrpSpPr>
        <p:grpSpPr>
          <a:xfrm>
            <a:off x="1207699" y="954365"/>
            <a:ext cx="6345718" cy="5299785"/>
            <a:chOff x="2648310" y="954365"/>
            <a:chExt cx="6345718" cy="5299785"/>
          </a:xfrm>
        </p:grpSpPr>
        <p:pic>
          <p:nvPicPr>
            <p:cNvPr id="11" name="Picture 10">
              <a:extLst>
                <a:ext uri="{FF2B5EF4-FFF2-40B4-BE49-F238E27FC236}">
                  <a16:creationId xmlns:a16="http://schemas.microsoft.com/office/drawing/2014/main" id="{FDA03C7D-F412-B620-945F-2B90021491D1}"/>
                </a:ext>
              </a:extLst>
            </p:cNvPr>
            <p:cNvPicPr>
              <a:picLocks noChangeAspect="1"/>
            </p:cNvPicPr>
            <p:nvPr/>
          </p:nvPicPr>
          <p:blipFill>
            <a:blip r:embed="rId3"/>
            <a:stretch>
              <a:fillRect/>
            </a:stretch>
          </p:blipFill>
          <p:spPr>
            <a:xfrm>
              <a:off x="2648310" y="954365"/>
              <a:ext cx="6345718" cy="5299785"/>
            </a:xfrm>
            <a:prstGeom prst="rect">
              <a:avLst/>
            </a:prstGeom>
            <a:ln>
              <a:solidFill>
                <a:srgbClr val="0070C0"/>
              </a:solidFill>
            </a:ln>
          </p:spPr>
        </p:pic>
        <p:sp>
          <p:nvSpPr>
            <p:cNvPr id="14" name="TextBox 13">
              <a:extLst>
                <a:ext uri="{FF2B5EF4-FFF2-40B4-BE49-F238E27FC236}">
                  <a16:creationId xmlns:a16="http://schemas.microsoft.com/office/drawing/2014/main" id="{01EB7435-0B2D-5416-7814-BCE0B16A3735}"/>
                </a:ext>
              </a:extLst>
            </p:cNvPr>
            <p:cNvSpPr txBox="1"/>
            <p:nvPr/>
          </p:nvSpPr>
          <p:spPr>
            <a:xfrm>
              <a:off x="3094189" y="3259248"/>
              <a:ext cx="1451934" cy="784061"/>
            </a:xfrm>
            <a:prstGeom prst="rect">
              <a:avLst/>
            </a:prstGeom>
            <a:solidFill>
              <a:schemeClr val="bg1"/>
            </a:solidFill>
          </p:spPr>
          <p:txBody>
            <a:bodyPr wrap="square" rtlCol="0">
              <a:spAutoFit/>
            </a:bodyPr>
            <a:lstStyle/>
            <a:p>
              <a:pPr>
                <a:lnSpc>
                  <a:spcPct val="150000"/>
                </a:lnSpc>
              </a:pPr>
              <a:r>
                <a:rPr lang="en-US" sz="1100" b="1" dirty="0">
                  <a:solidFill>
                    <a:schemeClr val="tx1">
                      <a:lumMod val="50000"/>
                      <a:lumOff val="50000"/>
                    </a:schemeClr>
                  </a:solidFill>
                </a:rPr>
                <a:t>  </a:t>
              </a:r>
              <a:r>
                <a:rPr lang="en-US" sz="1000" b="1" dirty="0">
                  <a:solidFill>
                    <a:schemeClr val="tx1">
                      <a:lumMod val="50000"/>
                      <a:lumOff val="50000"/>
                    </a:schemeClr>
                  </a:solidFill>
                  <a:sym typeface="Webdings" panose="05030102010509060703" pitchFamily="18" charset="2"/>
                </a:rPr>
                <a:t></a:t>
              </a:r>
              <a:r>
                <a:rPr lang="en-US" sz="1000" b="1" dirty="0">
                  <a:solidFill>
                    <a:schemeClr val="tx1">
                      <a:lumMod val="50000"/>
                      <a:lumOff val="50000"/>
                    </a:schemeClr>
                  </a:solidFill>
                </a:rPr>
                <a:t>   TPAC Event</a:t>
              </a:r>
            </a:p>
            <a:p>
              <a:pPr>
                <a:lnSpc>
                  <a:spcPct val="150000"/>
                </a:lnSpc>
              </a:pPr>
              <a:r>
                <a:rPr lang="en-US" sz="1000" b="1" dirty="0">
                  <a:solidFill>
                    <a:schemeClr val="tx1">
                      <a:lumMod val="50000"/>
                      <a:lumOff val="50000"/>
                    </a:schemeClr>
                  </a:solidFill>
                </a:rPr>
                <a:t>  </a:t>
              </a:r>
              <a:r>
                <a:rPr lang="en-US" sz="1000" b="1" dirty="0">
                  <a:solidFill>
                    <a:schemeClr val="tx1">
                      <a:lumMod val="50000"/>
                      <a:lumOff val="50000"/>
                    </a:schemeClr>
                  </a:solidFill>
                  <a:sym typeface="Webdings" panose="05030102010509060703" pitchFamily="18" charset="2"/>
                </a:rPr>
                <a:t></a:t>
              </a:r>
              <a:r>
                <a:rPr lang="en-US" sz="1000" b="1" dirty="0">
                  <a:solidFill>
                    <a:schemeClr val="tx1">
                      <a:lumMod val="50000"/>
                      <a:lumOff val="50000"/>
                    </a:schemeClr>
                  </a:solidFill>
                </a:rPr>
                <a:t>   TPAC Application</a:t>
              </a:r>
            </a:p>
            <a:p>
              <a:pPr>
                <a:lnSpc>
                  <a:spcPct val="150000"/>
                </a:lnSpc>
              </a:pPr>
              <a:endParaRPr lang="en-SG" sz="1000" b="1" dirty="0">
                <a:solidFill>
                  <a:schemeClr val="tx1">
                    <a:lumMod val="50000"/>
                    <a:lumOff val="50000"/>
                  </a:schemeClr>
                </a:solidFill>
              </a:endParaRPr>
            </a:p>
          </p:txBody>
        </p:sp>
        <p:pic>
          <p:nvPicPr>
            <p:cNvPr id="13" name="Picture 12">
              <a:extLst>
                <a:ext uri="{FF2B5EF4-FFF2-40B4-BE49-F238E27FC236}">
                  <a16:creationId xmlns:a16="http://schemas.microsoft.com/office/drawing/2014/main" id="{90EAAB64-2548-CECD-8590-926FF84DBBA4}"/>
                </a:ext>
              </a:extLst>
            </p:cNvPr>
            <p:cNvPicPr>
              <a:picLocks noChangeAspect="1"/>
            </p:cNvPicPr>
            <p:nvPr/>
          </p:nvPicPr>
          <p:blipFill rotWithShape="1">
            <a:blip r:embed="rId4"/>
            <a:srcRect b="15754"/>
            <a:stretch/>
          </p:blipFill>
          <p:spPr>
            <a:xfrm>
              <a:off x="3146486" y="3901444"/>
              <a:ext cx="1694006" cy="2352706"/>
            </a:xfrm>
            <a:prstGeom prst="rect">
              <a:avLst/>
            </a:prstGeom>
          </p:spPr>
        </p:pic>
      </p:grpSp>
      <p:sp>
        <p:nvSpPr>
          <p:cNvPr id="18" name="Speech Bubble: Rectangle with Corners Rounded 17">
            <a:extLst>
              <a:ext uri="{FF2B5EF4-FFF2-40B4-BE49-F238E27FC236}">
                <a16:creationId xmlns:a16="http://schemas.microsoft.com/office/drawing/2014/main" id="{9ABF5CB8-3683-B1B3-1796-55DEA8564B0C}"/>
              </a:ext>
            </a:extLst>
          </p:cNvPr>
          <p:cNvSpPr/>
          <p:nvPr/>
        </p:nvSpPr>
        <p:spPr>
          <a:xfrm>
            <a:off x="2956805" y="2679505"/>
            <a:ext cx="1320801" cy="749495"/>
          </a:xfrm>
          <a:prstGeom prst="wedgeRoundRectCallout">
            <a:avLst>
              <a:gd name="adj1" fmla="val -47805"/>
              <a:gd name="adj2" fmla="val 84105"/>
              <a:gd name="adj3" fmla="val 1666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P</a:t>
            </a:r>
            <a:r>
              <a:rPr lang="en-SG" sz="1200" dirty="0">
                <a:solidFill>
                  <a:schemeClr val="tx1"/>
                </a:solidFill>
              </a:rPr>
              <a:t>AC Office access to TPAC Application page</a:t>
            </a:r>
          </a:p>
        </p:txBody>
      </p:sp>
      <p:sp>
        <p:nvSpPr>
          <p:cNvPr id="20" name="Flowchart: Alternate Process 19">
            <a:extLst>
              <a:ext uri="{FF2B5EF4-FFF2-40B4-BE49-F238E27FC236}">
                <a16:creationId xmlns:a16="http://schemas.microsoft.com/office/drawing/2014/main" id="{74AE89D2-41E7-3D3D-194D-8DDF4DC4B39A}"/>
              </a:ext>
            </a:extLst>
          </p:cNvPr>
          <p:cNvSpPr/>
          <p:nvPr/>
        </p:nvSpPr>
        <p:spPr>
          <a:xfrm>
            <a:off x="8643668" y="954365"/>
            <a:ext cx="2587924" cy="1202239"/>
          </a:xfrm>
          <a:prstGeom prst="flowChartAlternateProcess">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200" dirty="0">
                <a:solidFill>
                  <a:schemeClr val="tx1"/>
                </a:solidFill>
              </a:rPr>
              <a:t>Arriving the PAC Dashboard</a:t>
            </a:r>
          </a:p>
          <a:p>
            <a:pPr marL="171450" indent="-171450">
              <a:buFont typeface="Arial" panose="020B0604020202020204" pitchFamily="34" charset="0"/>
              <a:buChar char="•"/>
            </a:pPr>
            <a:r>
              <a:rPr lang="en-US" sz="1200" dirty="0">
                <a:solidFill>
                  <a:schemeClr val="tx1"/>
                </a:solidFill>
              </a:rPr>
              <a:t>PAC Approval Officer can access to TPAC Application to approve / reject the TPAC application</a:t>
            </a:r>
            <a:endParaRPr lang="en-SG" sz="1200" dirty="0">
              <a:solidFill>
                <a:schemeClr val="tx1"/>
              </a:solidFill>
            </a:endParaRPr>
          </a:p>
        </p:txBody>
      </p:sp>
    </p:spTree>
    <p:extLst>
      <p:ext uri="{BB962C8B-B14F-4D97-AF65-F5344CB8AC3E}">
        <p14:creationId xmlns:p14="http://schemas.microsoft.com/office/powerpoint/2010/main" val="63140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3B92A5-71DC-818B-8D45-F9F42C46DCFE}"/>
              </a:ext>
            </a:extLst>
          </p:cNvPr>
          <p:cNvSpPr txBox="1"/>
          <p:nvPr/>
        </p:nvSpPr>
        <p:spPr>
          <a:xfrm>
            <a:off x="297712" y="233916"/>
            <a:ext cx="3016988" cy="369332"/>
          </a:xfrm>
          <a:prstGeom prst="rect">
            <a:avLst/>
          </a:prstGeom>
          <a:solidFill>
            <a:schemeClr val="accent2">
              <a:lumMod val="75000"/>
            </a:schemeClr>
          </a:solidFill>
        </p:spPr>
        <p:txBody>
          <a:bodyPr wrap="square" rtlCol="0">
            <a:spAutoFit/>
          </a:bodyPr>
          <a:lstStyle/>
          <a:p>
            <a:r>
              <a:rPr lang="en-SG" dirty="0">
                <a:solidFill>
                  <a:schemeClr val="bg1"/>
                </a:solidFill>
              </a:rPr>
              <a:t>PAC Approval Officer (2 / 3)</a:t>
            </a:r>
          </a:p>
        </p:txBody>
      </p:sp>
      <p:sp>
        <p:nvSpPr>
          <p:cNvPr id="20" name="Flowchart: Alternate Process 19">
            <a:extLst>
              <a:ext uri="{FF2B5EF4-FFF2-40B4-BE49-F238E27FC236}">
                <a16:creationId xmlns:a16="http://schemas.microsoft.com/office/drawing/2014/main" id="{74AE89D2-41E7-3D3D-194D-8DDF4DC4B39A}"/>
              </a:ext>
            </a:extLst>
          </p:cNvPr>
          <p:cNvSpPr/>
          <p:nvPr/>
        </p:nvSpPr>
        <p:spPr>
          <a:xfrm>
            <a:off x="8643668" y="954365"/>
            <a:ext cx="2587924" cy="2013122"/>
          </a:xfrm>
          <a:prstGeom prst="flowChartAlternateProcess">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200" dirty="0">
                <a:solidFill>
                  <a:schemeClr val="tx1"/>
                </a:solidFill>
              </a:rPr>
              <a:t>PAC Approval Officer view the list of application with corresponding status (Pending approval, Approved, Rejected, </a:t>
            </a:r>
            <a:r>
              <a:rPr lang="en-US" sz="1200" dirty="0" err="1">
                <a:solidFill>
                  <a:schemeClr val="tx1"/>
                </a:solidFill>
              </a:rPr>
              <a:t>etc</a:t>
            </a:r>
            <a:r>
              <a:rPr lang="en-US" sz="1200" dirty="0">
                <a:solidFill>
                  <a:schemeClr val="tx1"/>
                </a:solidFill>
              </a:rPr>
              <a:t>)</a:t>
            </a:r>
          </a:p>
          <a:p>
            <a:pPr marL="171450" indent="-171450">
              <a:buFont typeface="Arial" panose="020B0604020202020204" pitchFamily="34" charset="0"/>
              <a:buChar char="•"/>
            </a:pPr>
            <a:r>
              <a:rPr lang="en-US" sz="1200" dirty="0">
                <a:solidFill>
                  <a:schemeClr val="tx1"/>
                </a:solidFill>
              </a:rPr>
              <a:t>Upon click to each registration, PAC Approval Office can review the detail of submission and proceed with approve / reject </a:t>
            </a:r>
            <a:endParaRPr lang="en-SG" sz="1200" dirty="0">
              <a:solidFill>
                <a:schemeClr val="tx1"/>
              </a:solidFill>
            </a:endParaRPr>
          </a:p>
        </p:txBody>
      </p:sp>
      <p:pic>
        <p:nvPicPr>
          <p:cNvPr id="8" name="Picture 7">
            <a:extLst>
              <a:ext uri="{FF2B5EF4-FFF2-40B4-BE49-F238E27FC236}">
                <a16:creationId xmlns:a16="http://schemas.microsoft.com/office/drawing/2014/main" id="{D8633CEE-F98B-C89D-5BC7-486E15189742}"/>
              </a:ext>
            </a:extLst>
          </p:cNvPr>
          <p:cNvPicPr>
            <a:picLocks noChangeAspect="1"/>
          </p:cNvPicPr>
          <p:nvPr/>
        </p:nvPicPr>
        <p:blipFill>
          <a:blip r:embed="rId3"/>
          <a:stretch>
            <a:fillRect/>
          </a:stretch>
        </p:blipFill>
        <p:spPr>
          <a:xfrm>
            <a:off x="395851" y="818976"/>
            <a:ext cx="7494171" cy="5669692"/>
          </a:xfrm>
          <a:prstGeom prst="rect">
            <a:avLst/>
          </a:prstGeom>
          <a:ln>
            <a:solidFill>
              <a:srgbClr val="0070C0"/>
            </a:solidFill>
          </a:ln>
        </p:spPr>
      </p:pic>
      <p:sp>
        <p:nvSpPr>
          <p:cNvPr id="10" name="TextBox 9">
            <a:extLst>
              <a:ext uri="{FF2B5EF4-FFF2-40B4-BE49-F238E27FC236}">
                <a16:creationId xmlns:a16="http://schemas.microsoft.com/office/drawing/2014/main" id="{4665E743-6991-6D57-A266-D0980D24DFCE}"/>
              </a:ext>
            </a:extLst>
          </p:cNvPr>
          <p:cNvSpPr txBox="1"/>
          <p:nvPr/>
        </p:nvSpPr>
        <p:spPr>
          <a:xfrm>
            <a:off x="1107056" y="2159535"/>
            <a:ext cx="2559169" cy="369332"/>
          </a:xfrm>
          <a:prstGeom prst="rect">
            <a:avLst/>
          </a:prstGeom>
          <a:solidFill>
            <a:srgbClr val="FFFFFF"/>
          </a:solidFill>
        </p:spPr>
        <p:txBody>
          <a:bodyPr wrap="square" rtlCol="0">
            <a:spAutoFit/>
          </a:bodyPr>
          <a:lstStyle/>
          <a:p>
            <a:pPr rtl="0" fontAlgn="b"/>
            <a:r>
              <a:rPr lang="en-SG" b="1" dirty="0"/>
              <a:t>TPAC Applications</a:t>
            </a:r>
            <a:endParaRPr lang="en-SG" sz="1800" b="1" dirty="0">
              <a:effectLst/>
            </a:endParaRPr>
          </a:p>
        </p:txBody>
      </p:sp>
      <p:sp>
        <p:nvSpPr>
          <p:cNvPr id="21" name="Rectangle 20">
            <a:extLst>
              <a:ext uri="{FF2B5EF4-FFF2-40B4-BE49-F238E27FC236}">
                <a16:creationId xmlns:a16="http://schemas.microsoft.com/office/drawing/2014/main" id="{6FEA376D-AB29-3BEC-B24F-FCD3120D0165}"/>
              </a:ext>
            </a:extLst>
          </p:cNvPr>
          <p:cNvSpPr/>
          <p:nvPr/>
        </p:nvSpPr>
        <p:spPr>
          <a:xfrm>
            <a:off x="1440611" y="1923691"/>
            <a:ext cx="1708031" cy="16390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 name="Rectangle 21">
            <a:extLst>
              <a:ext uri="{FF2B5EF4-FFF2-40B4-BE49-F238E27FC236}">
                <a16:creationId xmlns:a16="http://schemas.microsoft.com/office/drawing/2014/main" id="{95C25DD3-C7AB-85E1-4B4C-10ED9F689330}"/>
              </a:ext>
            </a:extLst>
          </p:cNvPr>
          <p:cNvSpPr/>
          <p:nvPr/>
        </p:nvSpPr>
        <p:spPr>
          <a:xfrm>
            <a:off x="755531" y="2622360"/>
            <a:ext cx="3799216" cy="225304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graphicFrame>
        <p:nvGraphicFramePr>
          <p:cNvPr id="9" name="Table 6">
            <a:extLst>
              <a:ext uri="{FF2B5EF4-FFF2-40B4-BE49-F238E27FC236}">
                <a16:creationId xmlns:a16="http://schemas.microsoft.com/office/drawing/2014/main" id="{E9EF2557-882E-D076-F4B2-B5390EE41EDC}"/>
              </a:ext>
            </a:extLst>
          </p:cNvPr>
          <p:cNvGraphicFramePr>
            <a:graphicFrameLocks noGrp="1"/>
          </p:cNvGraphicFramePr>
          <p:nvPr>
            <p:extLst>
              <p:ext uri="{D42A27DB-BD31-4B8C-83A1-F6EECF244321}">
                <p14:modId xmlns:p14="http://schemas.microsoft.com/office/powerpoint/2010/main" val="443595234"/>
              </p:ext>
            </p:extLst>
          </p:nvPr>
        </p:nvGraphicFramePr>
        <p:xfrm>
          <a:off x="755531" y="2795482"/>
          <a:ext cx="6695286" cy="1656080"/>
        </p:xfrm>
        <a:graphic>
          <a:graphicData uri="http://schemas.openxmlformats.org/drawingml/2006/table">
            <a:tbl>
              <a:tblPr firstRow="1" bandRow="1">
                <a:tableStyleId>{5940675A-B579-460E-94D1-54222C63F5DA}</a:tableStyleId>
              </a:tblPr>
              <a:tblGrid>
                <a:gridCol w="1115881">
                  <a:extLst>
                    <a:ext uri="{9D8B030D-6E8A-4147-A177-3AD203B41FA5}">
                      <a16:colId xmlns:a16="http://schemas.microsoft.com/office/drawing/2014/main" val="2042311239"/>
                    </a:ext>
                  </a:extLst>
                </a:gridCol>
                <a:gridCol w="1115881">
                  <a:extLst>
                    <a:ext uri="{9D8B030D-6E8A-4147-A177-3AD203B41FA5}">
                      <a16:colId xmlns:a16="http://schemas.microsoft.com/office/drawing/2014/main" val="1773732766"/>
                    </a:ext>
                  </a:extLst>
                </a:gridCol>
                <a:gridCol w="1115881">
                  <a:extLst>
                    <a:ext uri="{9D8B030D-6E8A-4147-A177-3AD203B41FA5}">
                      <a16:colId xmlns:a16="http://schemas.microsoft.com/office/drawing/2014/main" val="3151396970"/>
                    </a:ext>
                  </a:extLst>
                </a:gridCol>
                <a:gridCol w="1115881">
                  <a:extLst>
                    <a:ext uri="{9D8B030D-6E8A-4147-A177-3AD203B41FA5}">
                      <a16:colId xmlns:a16="http://schemas.microsoft.com/office/drawing/2014/main" val="4104971465"/>
                    </a:ext>
                  </a:extLst>
                </a:gridCol>
                <a:gridCol w="1115881">
                  <a:extLst>
                    <a:ext uri="{9D8B030D-6E8A-4147-A177-3AD203B41FA5}">
                      <a16:colId xmlns:a16="http://schemas.microsoft.com/office/drawing/2014/main" val="1939259800"/>
                    </a:ext>
                  </a:extLst>
                </a:gridCol>
                <a:gridCol w="1115881">
                  <a:extLst>
                    <a:ext uri="{9D8B030D-6E8A-4147-A177-3AD203B41FA5}">
                      <a16:colId xmlns:a16="http://schemas.microsoft.com/office/drawing/2014/main" val="4126804576"/>
                    </a:ext>
                  </a:extLst>
                </a:gridCol>
              </a:tblGrid>
              <a:tr h="370840">
                <a:tc>
                  <a:txBody>
                    <a:bodyPr/>
                    <a:lstStyle/>
                    <a:p>
                      <a:r>
                        <a:rPr lang="en-SG" sz="1200" b="1" dirty="0"/>
                        <a:t>Name</a:t>
                      </a:r>
                    </a:p>
                  </a:txBody>
                  <a:tcPr>
                    <a:solidFill>
                      <a:schemeClr val="bg1">
                        <a:lumMod val="85000"/>
                      </a:schemeClr>
                    </a:solidFill>
                  </a:tcPr>
                </a:tc>
                <a:tc>
                  <a:txBody>
                    <a:bodyPr/>
                    <a:lstStyle/>
                    <a:p>
                      <a:r>
                        <a:rPr lang="en-SG" sz="1200" b="1" dirty="0"/>
                        <a:t>Organisation Name</a:t>
                      </a:r>
                    </a:p>
                  </a:txBody>
                  <a:tcPr>
                    <a:solidFill>
                      <a:schemeClr val="bg1">
                        <a:lumMod val="85000"/>
                      </a:schemeClr>
                    </a:solidFill>
                  </a:tcPr>
                </a:tc>
                <a:tc>
                  <a:txBody>
                    <a:bodyPr/>
                    <a:lstStyle/>
                    <a:p>
                      <a:r>
                        <a:rPr lang="en-SG" sz="1200" b="1" dirty="0"/>
                        <a:t>Designation</a:t>
                      </a:r>
                    </a:p>
                  </a:txBody>
                  <a:tcPr>
                    <a:solidFill>
                      <a:schemeClr val="bg1">
                        <a:lumMod val="85000"/>
                      </a:schemeClr>
                    </a:solidFill>
                  </a:tcPr>
                </a:tc>
                <a:tc>
                  <a:txBody>
                    <a:bodyPr/>
                    <a:lstStyle/>
                    <a:p>
                      <a:r>
                        <a:rPr lang="en-SG" sz="1200" b="1" dirty="0"/>
                        <a:t>Event </a:t>
                      </a:r>
                    </a:p>
                  </a:txBody>
                  <a:tcPr>
                    <a:solidFill>
                      <a:schemeClr val="bg1">
                        <a:lumMod val="85000"/>
                      </a:schemeClr>
                    </a:solidFill>
                  </a:tcPr>
                </a:tc>
                <a:tc>
                  <a:txBody>
                    <a:bodyPr/>
                    <a:lstStyle/>
                    <a:p>
                      <a:r>
                        <a:rPr lang="en-SG" sz="1200" b="1" dirty="0"/>
                        <a:t>Status</a:t>
                      </a:r>
                    </a:p>
                  </a:txBody>
                  <a:tcPr>
                    <a:solidFill>
                      <a:schemeClr val="bg1">
                        <a:lumMod val="85000"/>
                      </a:schemeClr>
                    </a:solidFill>
                  </a:tcPr>
                </a:tc>
                <a:tc>
                  <a:txBody>
                    <a:bodyPr/>
                    <a:lstStyle/>
                    <a:p>
                      <a:r>
                        <a:rPr lang="en-SG" sz="1200" b="1" dirty="0"/>
                        <a:t>Action</a:t>
                      </a:r>
                    </a:p>
                  </a:txBody>
                  <a:tcPr>
                    <a:solidFill>
                      <a:schemeClr val="bg1">
                        <a:lumMod val="85000"/>
                      </a:schemeClr>
                    </a:solidFill>
                  </a:tcPr>
                </a:tc>
                <a:extLst>
                  <a:ext uri="{0D108BD9-81ED-4DB2-BD59-A6C34878D82A}">
                    <a16:rowId xmlns:a16="http://schemas.microsoft.com/office/drawing/2014/main" val="2376103464"/>
                  </a:ext>
                </a:extLst>
              </a:tr>
              <a:tr h="370840">
                <a:tc>
                  <a:txBody>
                    <a:bodyPr/>
                    <a:lstStyle/>
                    <a:p>
                      <a:r>
                        <a:rPr lang="en-SG" sz="1200" dirty="0" err="1"/>
                        <a:t>Jonh</a:t>
                      </a:r>
                      <a:r>
                        <a:rPr lang="en-SG" sz="1200" dirty="0"/>
                        <a:t> Tan</a:t>
                      </a:r>
                    </a:p>
                  </a:txBody>
                  <a:tcPr/>
                </a:tc>
                <a:tc>
                  <a:txBody>
                    <a:bodyPr/>
                    <a:lstStyle/>
                    <a:p>
                      <a:r>
                        <a:rPr lang="en-SG" sz="1200" dirty="0"/>
                        <a:t>ABC</a:t>
                      </a:r>
                    </a:p>
                  </a:txBody>
                  <a:tcPr/>
                </a:tc>
                <a:tc>
                  <a:txBody>
                    <a:bodyPr/>
                    <a:lstStyle/>
                    <a:p>
                      <a:r>
                        <a:rPr lang="en-SG" sz="1200" dirty="0"/>
                        <a:t>Project Manager</a:t>
                      </a:r>
                    </a:p>
                  </a:txBody>
                  <a:tcPr/>
                </a:tc>
                <a:tc>
                  <a:txBody>
                    <a:bodyPr/>
                    <a:lstStyle/>
                    <a:p>
                      <a:r>
                        <a:rPr lang="en-SG" sz="1200" dirty="0"/>
                        <a:t>Event 1</a:t>
                      </a:r>
                    </a:p>
                  </a:txBody>
                  <a:tcPr/>
                </a:tc>
                <a:tc>
                  <a:txBody>
                    <a:bodyPr/>
                    <a:lstStyle/>
                    <a:p>
                      <a:r>
                        <a:rPr lang="en-SG" sz="1200" b="0" dirty="0">
                          <a:solidFill>
                            <a:srgbClr val="222222"/>
                          </a:solidFill>
                          <a:effectLst/>
                          <a:latin typeface="+mn-lt"/>
                        </a:rPr>
                        <a:t>Pending</a:t>
                      </a:r>
                      <a:endParaRPr lang="en-SG" sz="1200" dirty="0"/>
                    </a:p>
                  </a:txBody>
                  <a:tcPr/>
                </a:tc>
                <a:tc>
                  <a:txBody>
                    <a:bodyPr/>
                    <a:lstStyle/>
                    <a:p>
                      <a:endParaRPr lang="en-SG" sz="1200" dirty="0"/>
                    </a:p>
                  </a:txBody>
                  <a:tcPr/>
                </a:tc>
                <a:extLst>
                  <a:ext uri="{0D108BD9-81ED-4DB2-BD59-A6C34878D82A}">
                    <a16:rowId xmlns:a16="http://schemas.microsoft.com/office/drawing/2014/main" val="3752620306"/>
                  </a:ext>
                </a:extLst>
              </a:tr>
              <a:tr h="370840">
                <a:tc>
                  <a:txBody>
                    <a:bodyPr/>
                    <a:lstStyle/>
                    <a:p>
                      <a:r>
                        <a:rPr lang="en-SG" sz="1200" dirty="0"/>
                        <a:t>Harry Lim</a:t>
                      </a:r>
                    </a:p>
                  </a:txBody>
                  <a:tcPr/>
                </a:tc>
                <a:tc>
                  <a:txBody>
                    <a:bodyPr/>
                    <a:lstStyle/>
                    <a:p>
                      <a:r>
                        <a:rPr lang="en-SG" sz="1200" dirty="0"/>
                        <a:t>XYZ</a:t>
                      </a:r>
                    </a:p>
                  </a:txBody>
                  <a:tcPr/>
                </a:tc>
                <a:tc>
                  <a:txBody>
                    <a:bodyPr/>
                    <a:lstStyle/>
                    <a:p>
                      <a:r>
                        <a:rPr lang="en-SG" sz="1200" dirty="0"/>
                        <a:t>Engineer</a:t>
                      </a:r>
                    </a:p>
                  </a:txBody>
                  <a:tcPr/>
                </a:tc>
                <a:tc>
                  <a:txBody>
                    <a:bodyPr/>
                    <a:lstStyle/>
                    <a:p>
                      <a:r>
                        <a:rPr lang="en-SG" sz="1200" dirty="0"/>
                        <a:t>Event 2</a:t>
                      </a:r>
                    </a:p>
                  </a:txBody>
                  <a:tcPr/>
                </a:tc>
                <a:tc>
                  <a:txBody>
                    <a:bodyPr/>
                    <a:lstStyle/>
                    <a:p>
                      <a:r>
                        <a:rPr lang="en-SG" sz="1200" b="0" dirty="0">
                          <a:solidFill>
                            <a:srgbClr val="222222"/>
                          </a:solidFill>
                          <a:effectLst/>
                          <a:latin typeface="+mn-lt"/>
                        </a:rPr>
                        <a:t>Approved</a:t>
                      </a:r>
                      <a:endParaRPr lang="en-SG" sz="1200" dirty="0"/>
                    </a:p>
                  </a:txBody>
                  <a:tcPr/>
                </a:tc>
                <a:tc>
                  <a:txBody>
                    <a:bodyPr/>
                    <a:lstStyle/>
                    <a:p>
                      <a:endParaRPr lang="en-SG" sz="1200" dirty="0"/>
                    </a:p>
                  </a:txBody>
                  <a:tcPr/>
                </a:tc>
                <a:extLst>
                  <a:ext uri="{0D108BD9-81ED-4DB2-BD59-A6C34878D82A}">
                    <a16:rowId xmlns:a16="http://schemas.microsoft.com/office/drawing/2014/main" val="2909349456"/>
                  </a:ext>
                </a:extLst>
              </a:tr>
              <a:tr h="370840">
                <a:tc>
                  <a:txBody>
                    <a:bodyPr/>
                    <a:lstStyle/>
                    <a:p>
                      <a:r>
                        <a:rPr lang="en-SG" sz="1200" dirty="0"/>
                        <a:t>Tom Tan</a:t>
                      </a:r>
                    </a:p>
                  </a:txBody>
                  <a:tcPr/>
                </a:tc>
                <a:tc>
                  <a:txBody>
                    <a:bodyPr/>
                    <a:lstStyle/>
                    <a:p>
                      <a:r>
                        <a:rPr lang="en-SG" sz="1200" dirty="0"/>
                        <a:t>DEF</a:t>
                      </a:r>
                    </a:p>
                  </a:txBody>
                  <a:tcPr/>
                </a:tc>
                <a:tc>
                  <a:txBody>
                    <a:bodyPr/>
                    <a:lstStyle/>
                    <a:p>
                      <a:r>
                        <a:rPr lang="en-SG" sz="1200" dirty="0"/>
                        <a:t>Developer</a:t>
                      </a:r>
                    </a:p>
                  </a:txBody>
                  <a:tcPr/>
                </a:tc>
                <a:tc>
                  <a:txBody>
                    <a:bodyPr/>
                    <a:lstStyle/>
                    <a:p>
                      <a:r>
                        <a:rPr lang="en-SG" sz="1200" dirty="0"/>
                        <a:t>Event 3</a:t>
                      </a:r>
                    </a:p>
                  </a:txBody>
                  <a:tcPr/>
                </a:tc>
                <a:tc>
                  <a:txBody>
                    <a:bodyPr/>
                    <a:lstStyle/>
                    <a:p>
                      <a:r>
                        <a:rPr lang="en-US" sz="1200" b="0" dirty="0">
                          <a:solidFill>
                            <a:srgbClr val="222222"/>
                          </a:solidFill>
                          <a:effectLst/>
                          <a:latin typeface="+mn-lt"/>
                        </a:rPr>
                        <a:t>Rejected</a:t>
                      </a:r>
                      <a:endParaRPr lang="en-SG" sz="1200" dirty="0"/>
                    </a:p>
                  </a:txBody>
                  <a:tcPr/>
                </a:tc>
                <a:tc>
                  <a:txBody>
                    <a:bodyPr/>
                    <a:lstStyle/>
                    <a:p>
                      <a:endParaRPr lang="en-SG" sz="1200" dirty="0"/>
                    </a:p>
                  </a:txBody>
                  <a:tcPr/>
                </a:tc>
                <a:extLst>
                  <a:ext uri="{0D108BD9-81ED-4DB2-BD59-A6C34878D82A}">
                    <a16:rowId xmlns:a16="http://schemas.microsoft.com/office/drawing/2014/main" val="2616615457"/>
                  </a:ext>
                </a:extLst>
              </a:tr>
            </a:tbl>
          </a:graphicData>
        </a:graphic>
      </p:graphicFrame>
      <p:pic>
        <p:nvPicPr>
          <p:cNvPr id="12" name="Picture 11">
            <a:hlinkClick r:id="rId4" action="ppaction://hlinksldjump"/>
            <a:extLst>
              <a:ext uri="{FF2B5EF4-FFF2-40B4-BE49-F238E27FC236}">
                <a16:creationId xmlns:a16="http://schemas.microsoft.com/office/drawing/2014/main" id="{D25C5C2E-7047-F867-6B1E-5E84BC1117B7}"/>
              </a:ext>
            </a:extLst>
          </p:cNvPr>
          <p:cNvPicPr>
            <a:picLocks noChangeAspect="1"/>
          </p:cNvPicPr>
          <p:nvPr/>
        </p:nvPicPr>
        <p:blipFill>
          <a:blip r:embed="rId5"/>
          <a:stretch>
            <a:fillRect/>
          </a:stretch>
        </p:blipFill>
        <p:spPr>
          <a:xfrm>
            <a:off x="6733534" y="3333736"/>
            <a:ext cx="295316" cy="190527"/>
          </a:xfrm>
          <a:prstGeom prst="rect">
            <a:avLst/>
          </a:prstGeom>
        </p:spPr>
      </p:pic>
      <p:pic>
        <p:nvPicPr>
          <p:cNvPr id="16" name="Picture 15">
            <a:extLst>
              <a:ext uri="{FF2B5EF4-FFF2-40B4-BE49-F238E27FC236}">
                <a16:creationId xmlns:a16="http://schemas.microsoft.com/office/drawing/2014/main" id="{A83DEDD7-4AC0-8472-D4BC-E4F1168143E8}"/>
              </a:ext>
            </a:extLst>
          </p:cNvPr>
          <p:cNvPicPr>
            <a:picLocks noChangeAspect="1"/>
          </p:cNvPicPr>
          <p:nvPr/>
        </p:nvPicPr>
        <p:blipFill>
          <a:blip r:embed="rId5">
            <a:alphaModFix amt="20000"/>
          </a:blip>
          <a:stretch>
            <a:fillRect/>
          </a:stretch>
        </p:blipFill>
        <p:spPr>
          <a:xfrm>
            <a:off x="6733534" y="4163141"/>
            <a:ext cx="295316" cy="190527"/>
          </a:xfrm>
          <a:prstGeom prst="rect">
            <a:avLst/>
          </a:prstGeom>
        </p:spPr>
      </p:pic>
      <p:sp>
        <p:nvSpPr>
          <p:cNvPr id="19" name="Speech Bubble: Rectangle with Corners Rounded 18">
            <a:extLst>
              <a:ext uri="{FF2B5EF4-FFF2-40B4-BE49-F238E27FC236}">
                <a16:creationId xmlns:a16="http://schemas.microsoft.com/office/drawing/2014/main" id="{9A8D430F-CB9D-889E-E561-71645B0343CA}"/>
              </a:ext>
            </a:extLst>
          </p:cNvPr>
          <p:cNvSpPr/>
          <p:nvPr/>
        </p:nvSpPr>
        <p:spPr>
          <a:xfrm>
            <a:off x="7553360" y="3748438"/>
            <a:ext cx="1553653" cy="766209"/>
          </a:xfrm>
          <a:prstGeom prst="wedgeRoundRectCallout">
            <a:avLst>
              <a:gd name="adj1" fmla="val -79558"/>
              <a:gd name="adj2" fmla="val -81906"/>
              <a:gd name="adj3" fmla="val 1666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tx1"/>
                </a:solidFill>
              </a:rPr>
              <a:t>Clicks to action for reject / approve</a:t>
            </a:r>
          </a:p>
        </p:txBody>
      </p:sp>
      <p:pic>
        <p:nvPicPr>
          <p:cNvPr id="23" name="Picture 22">
            <a:extLst>
              <a:ext uri="{FF2B5EF4-FFF2-40B4-BE49-F238E27FC236}">
                <a16:creationId xmlns:a16="http://schemas.microsoft.com/office/drawing/2014/main" id="{7B1CF9E8-7A7A-A1D5-B068-C8D4532720E7}"/>
              </a:ext>
            </a:extLst>
          </p:cNvPr>
          <p:cNvPicPr>
            <a:picLocks noChangeAspect="1"/>
          </p:cNvPicPr>
          <p:nvPr/>
        </p:nvPicPr>
        <p:blipFill>
          <a:blip r:embed="rId5">
            <a:alphaModFix amt="20000"/>
          </a:blip>
          <a:stretch>
            <a:fillRect/>
          </a:stretch>
        </p:blipFill>
        <p:spPr>
          <a:xfrm>
            <a:off x="6733534" y="3802122"/>
            <a:ext cx="295316" cy="190527"/>
          </a:xfrm>
          <a:prstGeom prst="rect">
            <a:avLst/>
          </a:prstGeom>
        </p:spPr>
      </p:pic>
    </p:spTree>
    <p:extLst>
      <p:ext uri="{BB962C8B-B14F-4D97-AF65-F5344CB8AC3E}">
        <p14:creationId xmlns:p14="http://schemas.microsoft.com/office/powerpoint/2010/main" val="3609350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3B92A5-71DC-818B-8D45-F9F42C46DCFE}"/>
              </a:ext>
            </a:extLst>
          </p:cNvPr>
          <p:cNvSpPr txBox="1"/>
          <p:nvPr/>
        </p:nvSpPr>
        <p:spPr>
          <a:xfrm>
            <a:off x="297712" y="233916"/>
            <a:ext cx="3016988" cy="369332"/>
          </a:xfrm>
          <a:prstGeom prst="rect">
            <a:avLst/>
          </a:prstGeom>
          <a:solidFill>
            <a:schemeClr val="accent2">
              <a:lumMod val="75000"/>
            </a:schemeClr>
          </a:solidFill>
        </p:spPr>
        <p:txBody>
          <a:bodyPr wrap="square" rtlCol="0">
            <a:spAutoFit/>
          </a:bodyPr>
          <a:lstStyle/>
          <a:p>
            <a:r>
              <a:rPr lang="en-SG" dirty="0">
                <a:solidFill>
                  <a:schemeClr val="bg1"/>
                </a:solidFill>
              </a:rPr>
              <a:t>PAC Approval Officer (3 / 3)</a:t>
            </a:r>
          </a:p>
        </p:txBody>
      </p:sp>
      <p:sp>
        <p:nvSpPr>
          <p:cNvPr id="20" name="Flowchart: Alternate Process 19">
            <a:extLst>
              <a:ext uri="{FF2B5EF4-FFF2-40B4-BE49-F238E27FC236}">
                <a16:creationId xmlns:a16="http://schemas.microsoft.com/office/drawing/2014/main" id="{74AE89D2-41E7-3D3D-194D-8DDF4DC4B39A}"/>
              </a:ext>
            </a:extLst>
          </p:cNvPr>
          <p:cNvSpPr/>
          <p:nvPr/>
        </p:nvSpPr>
        <p:spPr>
          <a:xfrm>
            <a:off x="8643667" y="954364"/>
            <a:ext cx="3303917" cy="2474635"/>
          </a:xfrm>
          <a:prstGeom prst="flowChartAlternateProcess">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200" dirty="0">
                <a:solidFill>
                  <a:schemeClr val="tx1"/>
                </a:solidFill>
              </a:rPr>
              <a:t>Upon approval, an email notification will be sent to applicant, the applicant can click to a link in the email to view the TPAC Card</a:t>
            </a:r>
          </a:p>
          <a:p>
            <a:pPr marL="171450" indent="-171450">
              <a:buFont typeface="Arial" panose="020B0604020202020204" pitchFamily="34" charset="0"/>
              <a:buChar char="•"/>
            </a:pPr>
            <a:r>
              <a:rPr lang="en-US" sz="1200" dirty="0">
                <a:solidFill>
                  <a:schemeClr val="tx1"/>
                </a:solidFill>
              </a:rPr>
              <a:t>Upon rejection, an email notification will be sent to the application to inform about the rejecting </a:t>
            </a:r>
          </a:p>
          <a:p>
            <a:pPr marL="171450" indent="-171450">
              <a:buFont typeface="Arial" panose="020B0604020202020204" pitchFamily="34" charset="0"/>
              <a:buChar char="•"/>
            </a:pPr>
            <a:endParaRPr lang="en-US" sz="1200" dirty="0">
              <a:solidFill>
                <a:schemeClr val="tx1"/>
              </a:solidFill>
            </a:endParaRPr>
          </a:p>
          <a:p>
            <a:r>
              <a:rPr lang="en-US" sz="1200" i="1" dirty="0">
                <a:solidFill>
                  <a:schemeClr val="tx1"/>
                </a:solidFill>
              </a:rPr>
              <a:t>Note: email content will be provided by MAOD</a:t>
            </a:r>
            <a:endParaRPr lang="en-SG" sz="1200" i="1" dirty="0">
              <a:solidFill>
                <a:schemeClr val="tx1"/>
              </a:solidFill>
            </a:endParaRPr>
          </a:p>
        </p:txBody>
      </p:sp>
      <p:pic>
        <p:nvPicPr>
          <p:cNvPr id="8" name="Picture 7">
            <a:extLst>
              <a:ext uri="{FF2B5EF4-FFF2-40B4-BE49-F238E27FC236}">
                <a16:creationId xmlns:a16="http://schemas.microsoft.com/office/drawing/2014/main" id="{D8633CEE-F98B-C89D-5BC7-486E15189742}"/>
              </a:ext>
            </a:extLst>
          </p:cNvPr>
          <p:cNvPicPr>
            <a:picLocks noChangeAspect="1"/>
          </p:cNvPicPr>
          <p:nvPr/>
        </p:nvPicPr>
        <p:blipFill>
          <a:blip r:embed="rId3"/>
          <a:stretch>
            <a:fillRect/>
          </a:stretch>
        </p:blipFill>
        <p:spPr>
          <a:xfrm>
            <a:off x="395851" y="818976"/>
            <a:ext cx="7494171" cy="5669692"/>
          </a:xfrm>
          <a:prstGeom prst="rect">
            <a:avLst/>
          </a:prstGeom>
          <a:ln>
            <a:solidFill>
              <a:srgbClr val="0070C0"/>
            </a:solidFill>
          </a:ln>
        </p:spPr>
      </p:pic>
      <p:sp>
        <p:nvSpPr>
          <p:cNvPr id="10" name="TextBox 9">
            <a:extLst>
              <a:ext uri="{FF2B5EF4-FFF2-40B4-BE49-F238E27FC236}">
                <a16:creationId xmlns:a16="http://schemas.microsoft.com/office/drawing/2014/main" id="{4665E743-6991-6D57-A266-D0980D24DFCE}"/>
              </a:ext>
            </a:extLst>
          </p:cNvPr>
          <p:cNvSpPr txBox="1"/>
          <p:nvPr/>
        </p:nvSpPr>
        <p:spPr>
          <a:xfrm>
            <a:off x="1107056" y="2159535"/>
            <a:ext cx="2559169" cy="369332"/>
          </a:xfrm>
          <a:prstGeom prst="rect">
            <a:avLst/>
          </a:prstGeom>
          <a:solidFill>
            <a:srgbClr val="FFFFFF"/>
          </a:solidFill>
        </p:spPr>
        <p:txBody>
          <a:bodyPr wrap="square" rtlCol="0">
            <a:spAutoFit/>
          </a:bodyPr>
          <a:lstStyle/>
          <a:p>
            <a:pPr rtl="0" fontAlgn="b"/>
            <a:r>
              <a:rPr lang="en-SG" b="1" dirty="0"/>
              <a:t>TPAC Application</a:t>
            </a:r>
            <a:endParaRPr lang="en-SG" sz="1800" b="1" dirty="0">
              <a:effectLst/>
            </a:endParaRPr>
          </a:p>
        </p:txBody>
      </p:sp>
      <p:sp>
        <p:nvSpPr>
          <p:cNvPr id="21" name="Rectangle 20">
            <a:extLst>
              <a:ext uri="{FF2B5EF4-FFF2-40B4-BE49-F238E27FC236}">
                <a16:creationId xmlns:a16="http://schemas.microsoft.com/office/drawing/2014/main" id="{6FEA376D-AB29-3BEC-B24F-FCD3120D0165}"/>
              </a:ext>
            </a:extLst>
          </p:cNvPr>
          <p:cNvSpPr/>
          <p:nvPr/>
        </p:nvSpPr>
        <p:spPr>
          <a:xfrm>
            <a:off x="1440611" y="1923691"/>
            <a:ext cx="1708031" cy="16390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 name="Rectangle 21">
            <a:extLst>
              <a:ext uri="{FF2B5EF4-FFF2-40B4-BE49-F238E27FC236}">
                <a16:creationId xmlns:a16="http://schemas.microsoft.com/office/drawing/2014/main" id="{95C25DD3-C7AB-85E1-4B4C-10ED9F689330}"/>
              </a:ext>
            </a:extLst>
          </p:cNvPr>
          <p:cNvSpPr/>
          <p:nvPr/>
        </p:nvSpPr>
        <p:spPr>
          <a:xfrm>
            <a:off x="755531" y="2622360"/>
            <a:ext cx="3799216" cy="225304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1027B812-9377-76AB-7AEC-05B546C74BDD}"/>
              </a:ext>
            </a:extLst>
          </p:cNvPr>
          <p:cNvSpPr txBox="1"/>
          <p:nvPr/>
        </p:nvSpPr>
        <p:spPr>
          <a:xfrm>
            <a:off x="1054251" y="2881635"/>
            <a:ext cx="2146165" cy="1384995"/>
          </a:xfrm>
          <a:prstGeom prst="rect">
            <a:avLst/>
          </a:prstGeom>
          <a:noFill/>
        </p:spPr>
        <p:txBody>
          <a:bodyPr wrap="none" rtlCol="0">
            <a:spAutoFit/>
          </a:bodyPr>
          <a:lstStyle/>
          <a:p>
            <a:pPr rtl="0" fontAlgn="b"/>
            <a:r>
              <a:rPr lang="en-SG" sz="1200" dirty="0"/>
              <a:t>Name:	John Tan</a:t>
            </a:r>
          </a:p>
          <a:p>
            <a:pPr rtl="0" fontAlgn="b"/>
            <a:r>
              <a:rPr lang="en-SG" sz="1200" dirty="0"/>
              <a:t>ID Number: 	12345</a:t>
            </a:r>
          </a:p>
          <a:p>
            <a:pPr rtl="0" fontAlgn="b"/>
            <a:r>
              <a:rPr lang="en-SG" sz="1200" dirty="0"/>
              <a:t>Event Name:	Name of event</a:t>
            </a:r>
          </a:p>
          <a:p>
            <a:pPr rtl="0" fontAlgn="b"/>
            <a:r>
              <a:rPr lang="en-SG" sz="1200" dirty="0">
                <a:effectLst/>
              </a:rPr>
              <a:t>Organisation: 	Media Corp</a:t>
            </a:r>
          </a:p>
          <a:p>
            <a:pPr rtl="0" fontAlgn="b"/>
            <a:r>
              <a:rPr lang="en-SG" sz="1200" dirty="0">
                <a:effectLst/>
              </a:rPr>
              <a:t>Designation:	Project Manager</a:t>
            </a:r>
          </a:p>
          <a:p>
            <a:pPr rtl="0" fontAlgn="b"/>
            <a:endParaRPr lang="en-SG" sz="1200" dirty="0">
              <a:effectLst/>
            </a:endParaRPr>
          </a:p>
          <a:p>
            <a:pPr rtl="0" fontAlgn="b"/>
            <a:endParaRPr lang="en-SG" sz="1200" dirty="0">
              <a:effectLst/>
            </a:endParaRPr>
          </a:p>
        </p:txBody>
      </p:sp>
      <p:sp>
        <p:nvSpPr>
          <p:cNvPr id="5" name="Flowchart: Terminator 4">
            <a:extLst>
              <a:ext uri="{FF2B5EF4-FFF2-40B4-BE49-F238E27FC236}">
                <a16:creationId xmlns:a16="http://schemas.microsoft.com/office/drawing/2014/main" id="{69BEC870-AB30-6F01-A9AF-5D5E02AE2AF4}"/>
              </a:ext>
            </a:extLst>
          </p:cNvPr>
          <p:cNvSpPr/>
          <p:nvPr/>
        </p:nvSpPr>
        <p:spPr>
          <a:xfrm>
            <a:off x="1054251" y="4087282"/>
            <a:ext cx="975076" cy="272841"/>
          </a:xfrm>
          <a:prstGeom prst="flowChartTermina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t>Approve</a:t>
            </a:r>
          </a:p>
        </p:txBody>
      </p:sp>
      <p:sp>
        <p:nvSpPr>
          <p:cNvPr id="6" name="Flowchart: Terminator 5">
            <a:extLst>
              <a:ext uri="{FF2B5EF4-FFF2-40B4-BE49-F238E27FC236}">
                <a16:creationId xmlns:a16="http://schemas.microsoft.com/office/drawing/2014/main" id="{DBA31FC4-27FD-4097-DB6A-DE346473196B}"/>
              </a:ext>
            </a:extLst>
          </p:cNvPr>
          <p:cNvSpPr/>
          <p:nvPr/>
        </p:nvSpPr>
        <p:spPr>
          <a:xfrm>
            <a:off x="2319459" y="4087282"/>
            <a:ext cx="975076" cy="272841"/>
          </a:xfrm>
          <a:prstGeom prst="flowChartTermina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t>Reject</a:t>
            </a:r>
          </a:p>
        </p:txBody>
      </p:sp>
      <p:sp>
        <p:nvSpPr>
          <p:cNvPr id="7" name="Rectangle 6">
            <a:extLst>
              <a:ext uri="{FF2B5EF4-FFF2-40B4-BE49-F238E27FC236}">
                <a16:creationId xmlns:a16="http://schemas.microsoft.com/office/drawing/2014/main" id="{FFED3B8E-B9FA-8B64-F937-C568810157AF}"/>
              </a:ext>
            </a:extLst>
          </p:cNvPr>
          <p:cNvSpPr/>
          <p:nvPr/>
        </p:nvSpPr>
        <p:spPr>
          <a:xfrm>
            <a:off x="489314" y="4525905"/>
            <a:ext cx="4772943" cy="2098178"/>
          </a:xfrm>
          <a:prstGeom prst="rect">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TextBox 10">
            <a:extLst>
              <a:ext uri="{FF2B5EF4-FFF2-40B4-BE49-F238E27FC236}">
                <a16:creationId xmlns:a16="http://schemas.microsoft.com/office/drawing/2014/main" id="{AB4B8801-0323-8541-BB64-DA8C0620DD55}"/>
              </a:ext>
            </a:extLst>
          </p:cNvPr>
          <p:cNvSpPr txBox="1"/>
          <p:nvPr/>
        </p:nvSpPr>
        <p:spPr>
          <a:xfrm>
            <a:off x="768189" y="4739536"/>
            <a:ext cx="3545019" cy="1785104"/>
          </a:xfrm>
          <a:prstGeom prst="rect">
            <a:avLst/>
          </a:prstGeom>
          <a:noFill/>
        </p:spPr>
        <p:txBody>
          <a:bodyPr wrap="square" rtlCol="0">
            <a:spAutoFit/>
          </a:bodyPr>
          <a:lstStyle/>
          <a:p>
            <a:r>
              <a:rPr lang="en-SG" sz="1000" dirty="0"/>
              <a:t>Dear John, </a:t>
            </a:r>
          </a:p>
          <a:p>
            <a:r>
              <a:rPr lang="en-SG" sz="1000" dirty="0"/>
              <a:t>We would like to notify that your application has been approved </a:t>
            </a:r>
          </a:p>
          <a:p>
            <a:endParaRPr lang="en-SG" sz="1000" dirty="0"/>
          </a:p>
          <a:p>
            <a:endParaRPr lang="en-SG" sz="1000" dirty="0"/>
          </a:p>
          <a:p>
            <a:r>
              <a:rPr lang="en-SG" sz="1000" u="sng" dirty="0"/>
              <a:t>Application ID</a:t>
            </a:r>
          </a:p>
          <a:p>
            <a:endParaRPr lang="en-SG" sz="1000" u="sng" dirty="0"/>
          </a:p>
          <a:p>
            <a:r>
              <a:rPr lang="en-SG" sz="1000" u="sng" dirty="0">
                <a:hlinkClick r:id="rId4" action="ppaction://hlinksldjump"/>
              </a:rPr>
              <a:t>TPAC Card link</a:t>
            </a:r>
            <a:endParaRPr lang="en-SG" sz="1000" dirty="0"/>
          </a:p>
          <a:p>
            <a:endParaRPr lang="en-SG" sz="1000" dirty="0"/>
          </a:p>
          <a:p>
            <a:endParaRPr lang="en-SG" sz="1000" dirty="0"/>
          </a:p>
          <a:p>
            <a:endParaRPr lang="en-SG" sz="1000" dirty="0"/>
          </a:p>
          <a:p>
            <a:r>
              <a:rPr lang="en-SG" sz="1000" dirty="0"/>
              <a:t>(</a:t>
            </a:r>
            <a:r>
              <a:rPr lang="en-SG" sz="1000" i="1" dirty="0"/>
              <a:t>MCI to provide the content</a:t>
            </a:r>
            <a:r>
              <a:rPr lang="en-SG" sz="1000" dirty="0"/>
              <a:t>) </a:t>
            </a:r>
          </a:p>
        </p:txBody>
      </p:sp>
      <p:sp>
        <p:nvSpPr>
          <p:cNvPr id="13" name="Rectangle 12">
            <a:extLst>
              <a:ext uri="{FF2B5EF4-FFF2-40B4-BE49-F238E27FC236}">
                <a16:creationId xmlns:a16="http://schemas.microsoft.com/office/drawing/2014/main" id="{76A92D08-66BA-FCA9-794B-6F6472DCC388}"/>
              </a:ext>
            </a:extLst>
          </p:cNvPr>
          <p:cNvSpPr/>
          <p:nvPr/>
        </p:nvSpPr>
        <p:spPr>
          <a:xfrm>
            <a:off x="5863330" y="3811922"/>
            <a:ext cx="4652271" cy="2880948"/>
          </a:xfrm>
          <a:prstGeom prst="rect">
            <a:avLst/>
          </a:prstGeom>
          <a:solidFill>
            <a:schemeClr val="bg1"/>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TextBox 13">
            <a:extLst>
              <a:ext uri="{FF2B5EF4-FFF2-40B4-BE49-F238E27FC236}">
                <a16:creationId xmlns:a16="http://schemas.microsoft.com/office/drawing/2014/main" id="{78AAE8F3-8841-D75E-AE1F-29A2016A2CDB}"/>
              </a:ext>
            </a:extLst>
          </p:cNvPr>
          <p:cNvSpPr txBox="1"/>
          <p:nvPr/>
        </p:nvSpPr>
        <p:spPr>
          <a:xfrm>
            <a:off x="6033977" y="3811922"/>
            <a:ext cx="4419600" cy="2862322"/>
          </a:xfrm>
          <a:prstGeom prst="rect">
            <a:avLst/>
          </a:prstGeom>
          <a:noFill/>
        </p:spPr>
        <p:txBody>
          <a:bodyPr wrap="square" rtlCol="0">
            <a:spAutoFit/>
          </a:bodyPr>
          <a:lstStyle/>
          <a:p>
            <a:r>
              <a:rPr lang="en-US" sz="900" dirty="0">
                <a:latin typeface="Segoe UI" panose="020B0502040204020203" pitchFamily="34" charset="0"/>
                <a:cs typeface="Segoe UI" panose="020B0502040204020203" pitchFamily="34" charset="0"/>
              </a:rPr>
              <a:t>Dear %%Name%%,</a:t>
            </a:r>
          </a:p>
          <a:p>
            <a:endParaRPr lang="en-US" sz="900" dirty="0">
              <a:latin typeface="Segoe UI" panose="020B0502040204020203" pitchFamily="34" charset="0"/>
              <a:cs typeface="Segoe UI" panose="020B0502040204020203" pitchFamily="34" charset="0"/>
            </a:endParaRPr>
          </a:p>
          <a:p>
            <a:r>
              <a:rPr lang="en-US" sz="900" dirty="0">
                <a:latin typeface="Segoe UI" panose="020B0502040204020203" pitchFamily="34" charset="0"/>
                <a:cs typeface="Segoe UI" panose="020B0502040204020203" pitchFamily="34" charset="0"/>
              </a:rPr>
              <a:t>Your Temporary PAC application has been rejected.</a:t>
            </a:r>
          </a:p>
          <a:p>
            <a:endParaRPr lang="en-US" sz="900" dirty="0">
              <a:latin typeface="Segoe UI" panose="020B0502040204020203" pitchFamily="34" charset="0"/>
              <a:cs typeface="Segoe UI" panose="020B0502040204020203" pitchFamily="34" charset="0"/>
            </a:endParaRPr>
          </a:p>
          <a:p>
            <a:r>
              <a:rPr lang="en-US" sz="900" dirty="0">
                <a:latin typeface="Segoe UI" panose="020B0502040204020203" pitchFamily="34" charset="0"/>
                <a:cs typeface="Segoe UI" panose="020B0502040204020203" pitchFamily="34" charset="0"/>
              </a:rPr>
              <a:t>Reasons : %%</a:t>
            </a:r>
            <a:r>
              <a:rPr lang="en-US" sz="900" dirty="0" err="1">
                <a:latin typeface="Segoe UI" panose="020B0502040204020203" pitchFamily="34" charset="0"/>
                <a:cs typeface="Segoe UI" panose="020B0502040204020203" pitchFamily="34" charset="0"/>
              </a:rPr>
              <a:t>RejectReason</a:t>
            </a:r>
            <a:r>
              <a:rPr lang="en-US" sz="900" dirty="0">
                <a:latin typeface="Segoe UI" panose="020B0502040204020203" pitchFamily="34" charset="0"/>
                <a:cs typeface="Segoe UI" panose="020B0502040204020203" pitchFamily="34" charset="0"/>
              </a:rPr>
              <a:t>%%</a:t>
            </a:r>
          </a:p>
          <a:p>
            <a:r>
              <a:rPr lang="en-US" sz="900" dirty="0">
                <a:latin typeface="Segoe UI" panose="020B0502040204020203" pitchFamily="34" charset="0"/>
                <a:cs typeface="Segoe UI" panose="020B0502040204020203" pitchFamily="34" charset="0"/>
              </a:rPr>
              <a:t>Rejected By : PAC Administrator</a:t>
            </a:r>
          </a:p>
          <a:p>
            <a:endParaRPr lang="en-US" sz="900" dirty="0">
              <a:latin typeface="Segoe UI" panose="020B0502040204020203" pitchFamily="34" charset="0"/>
              <a:cs typeface="Segoe UI" panose="020B0502040204020203" pitchFamily="34" charset="0"/>
            </a:endParaRPr>
          </a:p>
          <a:p>
            <a:r>
              <a:rPr lang="en-US" sz="900" dirty="0">
                <a:latin typeface="Segoe UI" panose="020B0502040204020203" pitchFamily="34" charset="0"/>
                <a:cs typeface="Segoe UI" panose="020B0502040204020203" pitchFamily="34" charset="0"/>
              </a:rPr>
              <a:t>Thank You. </a:t>
            </a:r>
          </a:p>
          <a:p>
            <a:endParaRPr lang="en-US" sz="900" dirty="0">
              <a:latin typeface="Segoe UI" panose="020B0502040204020203" pitchFamily="34" charset="0"/>
              <a:cs typeface="Segoe UI" panose="020B0502040204020203" pitchFamily="34" charset="0"/>
            </a:endParaRPr>
          </a:p>
          <a:p>
            <a:r>
              <a:rPr lang="en-US" sz="900" dirty="0">
                <a:latin typeface="Segoe UI" panose="020B0502040204020203" pitchFamily="34" charset="0"/>
                <a:cs typeface="Segoe UI" panose="020B0502040204020203" pitchFamily="34" charset="0"/>
              </a:rPr>
              <a:t>For official reference:</a:t>
            </a:r>
          </a:p>
          <a:p>
            <a:r>
              <a:rPr lang="en-US" sz="900" dirty="0">
                <a:latin typeface="Segoe UI" panose="020B0502040204020203" pitchFamily="34" charset="0"/>
                <a:cs typeface="Segoe UI" panose="020B0502040204020203" pitchFamily="34" charset="0"/>
              </a:rPr>
              <a:t>Transaction Code : %%</a:t>
            </a:r>
            <a:r>
              <a:rPr lang="en-US" sz="900" dirty="0" err="1">
                <a:latin typeface="Segoe UI" panose="020B0502040204020203" pitchFamily="34" charset="0"/>
                <a:cs typeface="Segoe UI" panose="020B0502040204020203" pitchFamily="34" charset="0"/>
              </a:rPr>
              <a:t>AcknowledgementCode</a:t>
            </a:r>
            <a:r>
              <a:rPr lang="en-US" sz="900" dirty="0">
                <a:latin typeface="Segoe UI" panose="020B0502040204020203" pitchFamily="34" charset="0"/>
                <a:cs typeface="Segoe UI" panose="020B0502040204020203" pitchFamily="34" charset="0"/>
              </a:rPr>
              <a:t>%%</a:t>
            </a:r>
          </a:p>
          <a:p>
            <a:r>
              <a:rPr lang="en-US" sz="900" dirty="0">
                <a:latin typeface="Segoe UI" panose="020B0502040204020203" pitchFamily="34" charset="0"/>
                <a:cs typeface="Segoe UI" panose="020B0502040204020203" pitchFamily="34" charset="0"/>
              </a:rPr>
              <a:t>Transaction Date : %%</a:t>
            </a:r>
            <a:r>
              <a:rPr lang="en-US" sz="900" dirty="0" err="1">
                <a:latin typeface="Segoe UI" panose="020B0502040204020203" pitchFamily="34" charset="0"/>
                <a:cs typeface="Segoe UI" panose="020B0502040204020203" pitchFamily="34" charset="0"/>
              </a:rPr>
              <a:t>DateofTransaction</a:t>
            </a:r>
            <a:r>
              <a:rPr lang="en-US" sz="900" dirty="0">
                <a:latin typeface="Segoe UI" panose="020B0502040204020203" pitchFamily="34" charset="0"/>
                <a:cs typeface="Segoe UI" panose="020B0502040204020203" pitchFamily="34" charset="0"/>
              </a:rPr>
              <a:t>%%</a:t>
            </a:r>
          </a:p>
          <a:p>
            <a:endParaRPr lang="en-US" sz="900" dirty="0">
              <a:latin typeface="Segoe UI" panose="020B0502040204020203" pitchFamily="34" charset="0"/>
              <a:cs typeface="Segoe UI" panose="020B0502040204020203" pitchFamily="34" charset="0"/>
            </a:endParaRPr>
          </a:p>
          <a:p>
            <a:r>
              <a:rPr lang="en-US" sz="900" dirty="0">
                <a:latin typeface="Segoe UI" panose="020B0502040204020203" pitchFamily="34" charset="0"/>
                <a:cs typeface="Segoe UI" panose="020B0502040204020203" pitchFamily="34" charset="0"/>
              </a:rPr>
              <a:t>PAC Online Administrator</a:t>
            </a:r>
          </a:p>
          <a:p>
            <a:r>
              <a:rPr lang="en-US" sz="900" dirty="0">
                <a:latin typeface="Segoe UI" panose="020B0502040204020203" pitchFamily="34" charset="0"/>
                <a:cs typeface="Segoe UI" panose="020B0502040204020203" pitchFamily="34" charset="0"/>
              </a:rPr>
              <a:t>-----------------------------------------------------------------------</a:t>
            </a:r>
          </a:p>
          <a:p>
            <a:r>
              <a:rPr lang="en-US" sz="900" dirty="0">
                <a:latin typeface="Segoe UI" panose="020B0502040204020203" pitchFamily="34" charset="0"/>
                <a:cs typeface="Segoe UI" panose="020B0502040204020203" pitchFamily="34" charset="0"/>
              </a:rPr>
              <a:t>Media Division</a:t>
            </a:r>
          </a:p>
          <a:p>
            <a:r>
              <a:rPr lang="en-US" sz="900" dirty="0">
                <a:latin typeface="Segoe UI" panose="020B0502040204020203" pitchFamily="34" charset="0"/>
                <a:cs typeface="Segoe UI" panose="020B0502040204020203" pitchFamily="34" charset="0"/>
              </a:rPr>
              <a:t>Ministry of Communications and Information</a:t>
            </a:r>
          </a:p>
          <a:p>
            <a:r>
              <a:rPr lang="en-US" sz="900" dirty="0">
                <a:latin typeface="Segoe UI" panose="020B0502040204020203" pitchFamily="34" charset="0"/>
                <a:cs typeface="Segoe UI" panose="020B0502040204020203" pitchFamily="34" charset="0"/>
              </a:rPr>
              <a:t>-----------------------------------------------------------------------</a:t>
            </a:r>
          </a:p>
          <a:p>
            <a:r>
              <a:rPr lang="en-US" sz="900" dirty="0">
                <a:latin typeface="Segoe UI" panose="020B0502040204020203" pitchFamily="34" charset="0"/>
                <a:cs typeface="Segoe UI" panose="020B0502040204020203" pitchFamily="34" charset="0"/>
              </a:rPr>
              <a:t>140 Hill Street #04-01 Old Hill Street Police Station Singapore 179369</a:t>
            </a:r>
          </a:p>
          <a:p>
            <a:r>
              <a:rPr lang="en-US" sz="900" dirty="0">
                <a:latin typeface="Segoe UI" panose="020B0502040204020203" pitchFamily="34" charset="0"/>
                <a:cs typeface="Segoe UI" panose="020B0502040204020203" pitchFamily="34" charset="0"/>
              </a:rPr>
              <a:t>For assistance, please email: MCI_PAC_Online@mci.gov.sg</a:t>
            </a:r>
            <a:endParaRPr lang="en-SG" sz="900" dirty="0">
              <a:latin typeface="Segoe UI" panose="020B0502040204020203" pitchFamily="34" charset="0"/>
              <a:cs typeface="Segoe UI" panose="020B0502040204020203" pitchFamily="34" charset="0"/>
            </a:endParaRPr>
          </a:p>
        </p:txBody>
      </p:sp>
      <p:sp>
        <p:nvSpPr>
          <p:cNvPr id="17" name="Speech Bubble: Rectangle with Corners Rounded 16">
            <a:extLst>
              <a:ext uri="{FF2B5EF4-FFF2-40B4-BE49-F238E27FC236}">
                <a16:creationId xmlns:a16="http://schemas.microsoft.com/office/drawing/2014/main" id="{8C43E8C4-FF98-4E64-1611-826377CC0F64}"/>
              </a:ext>
            </a:extLst>
          </p:cNvPr>
          <p:cNvSpPr/>
          <p:nvPr/>
        </p:nvSpPr>
        <p:spPr>
          <a:xfrm>
            <a:off x="1957888" y="4875403"/>
            <a:ext cx="1553653" cy="766209"/>
          </a:xfrm>
          <a:prstGeom prst="wedgeRoundRectCallout">
            <a:avLst>
              <a:gd name="adj1" fmla="val -66614"/>
              <a:gd name="adj2" fmla="val 77755"/>
              <a:gd name="adj3" fmla="val 1666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tx1"/>
                </a:solidFill>
              </a:rPr>
              <a:t>Clicks to see the TPAC Card</a:t>
            </a:r>
          </a:p>
        </p:txBody>
      </p:sp>
      <p:sp>
        <p:nvSpPr>
          <p:cNvPr id="18" name="Arrow: Curved Right 17">
            <a:extLst>
              <a:ext uri="{FF2B5EF4-FFF2-40B4-BE49-F238E27FC236}">
                <a16:creationId xmlns:a16="http://schemas.microsoft.com/office/drawing/2014/main" id="{46F337E9-DD07-86EA-1C8E-D7FA92FC3C3C}"/>
              </a:ext>
            </a:extLst>
          </p:cNvPr>
          <p:cNvSpPr/>
          <p:nvPr/>
        </p:nvSpPr>
        <p:spPr>
          <a:xfrm rot="3004177">
            <a:off x="805401" y="3995540"/>
            <a:ext cx="138023" cy="525993"/>
          </a:xfrm>
          <a:prstGeom prst="curv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23" name="Arrow: Curved Left 22">
            <a:extLst>
              <a:ext uri="{FF2B5EF4-FFF2-40B4-BE49-F238E27FC236}">
                <a16:creationId xmlns:a16="http://schemas.microsoft.com/office/drawing/2014/main" id="{D5C37B60-1E68-8F21-1532-AD69716BB0EC}"/>
              </a:ext>
            </a:extLst>
          </p:cNvPr>
          <p:cNvSpPr/>
          <p:nvPr/>
        </p:nvSpPr>
        <p:spPr>
          <a:xfrm rot="16398899">
            <a:off x="4371612" y="2569312"/>
            <a:ext cx="471424" cy="2539295"/>
          </a:xfrm>
          <a:prstGeom prst="curvedLef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Tree>
    <p:extLst>
      <p:ext uri="{BB962C8B-B14F-4D97-AF65-F5344CB8AC3E}">
        <p14:creationId xmlns:p14="http://schemas.microsoft.com/office/powerpoint/2010/main" val="1553562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3B92A5-71DC-818B-8D45-F9F42C46DCFE}"/>
              </a:ext>
            </a:extLst>
          </p:cNvPr>
          <p:cNvSpPr txBox="1"/>
          <p:nvPr/>
        </p:nvSpPr>
        <p:spPr>
          <a:xfrm>
            <a:off x="297712" y="233916"/>
            <a:ext cx="4951420" cy="369332"/>
          </a:xfrm>
          <a:prstGeom prst="rect">
            <a:avLst/>
          </a:prstGeom>
          <a:solidFill>
            <a:schemeClr val="accent2">
              <a:lumMod val="75000"/>
            </a:schemeClr>
          </a:solidFill>
        </p:spPr>
        <p:txBody>
          <a:bodyPr wrap="none" rtlCol="0">
            <a:spAutoFit/>
          </a:bodyPr>
          <a:lstStyle/>
          <a:p>
            <a:r>
              <a:rPr lang="en-SG" dirty="0">
                <a:solidFill>
                  <a:schemeClr val="bg1"/>
                </a:solidFill>
              </a:rPr>
              <a:t>Applicant can check TPAC – Singpass Holder  (1 / 2)</a:t>
            </a:r>
          </a:p>
        </p:txBody>
      </p:sp>
      <p:pic>
        <p:nvPicPr>
          <p:cNvPr id="6" name="Picture 5">
            <a:extLst>
              <a:ext uri="{FF2B5EF4-FFF2-40B4-BE49-F238E27FC236}">
                <a16:creationId xmlns:a16="http://schemas.microsoft.com/office/drawing/2014/main" id="{B124E42F-7409-6573-0073-D02C19CCA963}"/>
              </a:ext>
            </a:extLst>
          </p:cNvPr>
          <p:cNvPicPr>
            <a:picLocks noChangeAspect="1"/>
          </p:cNvPicPr>
          <p:nvPr/>
        </p:nvPicPr>
        <p:blipFill>
          <a:blip r:embed="rId3"/>
          <a:stretch>
            <a:fillRect/>
          </a:stretch>
        </p:blipFill>
        <p:spPr>
          <a:xfrm>
            <a:off x="297712" y="1733910"/>
            <a:ext cx="5123017" cy="3830128"/>
          </a:xfrm>
          <a:prstGeom prst="rect">
            <a:avLst/>
          </a:prstGeom>
          <a:ln>
            <a:solidFill>
              <a:schemeClr val="accent1"/>
            </a:solidFill>
          </a:ln>
        </p:spPr>
      </p:pic>
      <p:sp>
        <p:nvSpPr>
          <p:cNvPr id="9" name="Flowchart: Alternate Process 8">
            <a:extLst>
              <a:ext uri="{FF2B5EF4-FFF2-40B4-BE49-F238E27FC236}">
                <a16:creationId xmlns:a16="http://schemas.microsoft.com/office/drawing/2014/main" id="{93925EDA-5019-4574-6EEE-386484D82BC0}"/>
              </a:ext>
            </a:extLst>
          </p:cNvPr>
          <p:cNvSpPr/>
          <p:nvPr/>
        </p:nvSpPr>
        <p:spPr>
          <a:xfrm>
            <a:off x="6953596" y="276447"/>
            <a:ext cx="3398101" cy="1374768"/>
          </a:xfrm>
          <a:prstGeom prst="flowChartAlternateProcess">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Upon the application is approved, Singpass user arrive to PAC Online page</a:t>
            </a:r>
          </a:p>
          <a:p>
            <a:pPr marL="171450" indent="-171450">
              <a:buFont typeface="Arial" panose="020B0604020202020204" pitchFamily="34" charset="0"/>
              <a:buChar char="•"/>
            </a:pPr>
            <a:r>
              <a:rPr lang="en-US" sz="1200" dirty="0">
                <a:solidFill>
                  <a:schemeClr val="tx1"/>
                </a:solidFill>
              </a:rPr>
              <a:t>Login via Singpass</a:t>
            </a:r>
          </a:p>
          <a:p>
            <a:pPr marL="171450" indent="-171450">
              <a:buFont typeface="Arial" panose="020B0604020202020204" pitchFamily="34" charset="0"/>
              <a:buChar char="•"/>
            </a:pPr>
            <a:r>
              <a:rPr lang="en-US" sz="1200" dirty="0">
                <a:solidFill>
                  <a:schemeClr val="tx1"/>
                </a:solidFill>
              </a:rPr>
              <a:t>Click to “TPAC Card” view list of list of TPAC application that user has submitted</a:t>
            </a:r>
          </a:p>
          <a:p>
            <a:endParaRPr lang="en-US" sz="1200" dirty="0">
              <a:solidFill>
                <a:schemeClr val="tx1"/>
              </a:solidFill>
            </a:endParaRPr>
          </a:p>
          <a:p>
            <a:r>
              <a:rPr lang="en-US" sz="1200" dirty="0">
                <a:solidFill>
                  <a:schemeClr val="tx1"/>
                </a:solidFill>
              </a:rPr>
              <a:t>Continue..</a:t>
            </a:r>
            <a:endParaRPr lang="en-SG" sz="1200" dirty="0">
              <a:solidFill>
                <a:schemeClr val="tx1"/>
              </a:solidFill>
            </a:endParaRPr>
          </a:p>
        </p:txBody>
      </p:sp>
      <p:sp>
        <p:nvSpPr>
          <p:cNvPr id="10" name="Arrow: Right 9">
            <a:extLst>
              <a:ext uri="{FF2B5EF4-FFF2-40B4-BE49-F238E27FC236}">
                <a16:creationId xmlns:a16="http://schemas.microsoft.com/office/drawing/2014/main" id="{34EAB465-464F-0DA1-69BF-AA69693569B4}"/>
              </a:ext>
            </a:extLst>
          </p:cNvPr>
          <p:cNvSpPr/>
          <p:nvPr/>
        </p:nvSpPr>
        <p:spPr>
          <a:xfrm>
            <a:off x="5633049" y="3648974"/>
            <a:ext cx="462951" cy="189781"/>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7" name="Picture 6">
            <a:extLst>
              <a:ext uri="{FF2B5EF4-FFF2-40B4-BE49-F238E27FC236}">
                <a16:creationId xmlns:a16="http://schemas.microsoft.com/office/drawing/2014/main" id="{FCFF510F-026E-AE53-9148-78551E498A0C}"/>
              </a:ext>
            </a:extLst>
          </p:cNvPr>
          <p:cNvPicPr>
            <a:picLocks noChangeAspect="1"/>
          </p:cNvPicPr>
          <p:nvPr/>
        </p:nvPicPr>
        <p:blipFill>
          <a:blip r:embed="rId4"/>
          <a:stretch>
            <a:fillRect/>
          </a:stretch>
        </p:blipFill>
        <p:spPr>
          <a:xfrm>
            <a:off x="6212512" y="1733910"/>
            <a:ext cx="5616322" cy="3830128"/>
          </a:xfrm>
          <a:prstGeom prst="rect">
            <a:avLst/>
          </a:prstGeom>
          <a:ln>
            <a:solidFill>
              <a:schemeClr val="accent1"/>
            </a:solidFill>
          </a:ln>
        </p:spPr>
      </p:pic>
      <p:pic>
        <p:nvPicPr>
          <p:cNvPr id="12" name="Picture 11">
            <a:extLst>
              <a:ext uri="{FF2B5EF4-FFF2-40B4-BE49-F238E27FC236}">
                <a16:creationId xmlns:a16="http://schemas.microsoft.com/office/drawing/2014/main" id="{6E722B7E-4085-55C0-B85F-EAF344AC94F7}"/>
              </a:ext>
            </a:extLst>
          </p:cNvPr>
          <p:cNvPicPr>
            <a:picLocks noChangeAspect="1"/>
          </p:cNvPicPr>
          <p:nvPr/>
        </p:nvPicPr>
        <p:blipFill>
          <a:blip r:embed="rId5"/>
          <a:stretch>
            <a:fillRect/>
          </a:stretch>
        </p:blipFill>
        <p:spPr>
          <a:xfrm>
            <a:off x="6496470" y="4386672"/>
            <a:ext cx="5048405" cy="1177366"/>
          </a:xfrm>
          <a:prstGeom prst="rect">
            <a:avLst/>
          </a:prstGeom>
        </p:spPr>
      </p:pic>
      <p:sp>
        <p:nvSpPr>
          <p:cNvPr id="3" name="Rectangle 2">
            <a:extLst>
              <a:ext uri="{FF2B5EF4-FFF2-40B4-BE49-F238E27FC236}">
                <a16:creationId xmlns:a16="http://schemas.microsoft.com/office/drawing/2014/main" id="{55FA241F-3535-1104-70AF-3E9618B1553E}"/>
              </a:ext>
            </a:extLst>
          </p:cNvPr>
          <p:cNvSpPr/>
          <p:nvPr/>
        </p:nvSpPr>
        <p:spPr>
          <a:xfrm>
            <a:off x="9020672" y="1982912"/>
            <a:ext cx="976045" cy="3082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20780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3B92A5-71DC-818B-8D45-F9F42C46DCFE}"/>
              </a:ext>
            </a:extLst>
          </p:cNvPr>
          <p:cNvSpPr txBox="1"/>
          <p:nvPr/>
        </p:nvSpPr>
        <p:spPr>
          <a:xfrm>
            <a:off x="297712" y="233916"/>
            <a:ext cx="4898520" cy="369332"/>
          </a:xfrm>
          <a:prstGeom prst="rect">
            <a:avLst/>
          </a:prstGeom>
          <a:solidFill>
            <a:schemeClr val="accent2">
              <a:lumMod val="75000"/>
            </a:schemeClr>
          </a:solidFill>
        </p:spPr>
        <p:txBody>
          <a:bodyPr wrap="none" rtlCol="0">
            <a:spAutoFit/>
          </a:bodyPr>
          <a:lstStyle/>
          <a:p>
            <a:r>
              <a:rPr lang="en-SG" dirty="0">
                <a:solidFill>
                  <a:schemeClr val="bg1"/>
                </a:solidFill>
              </a:rPr>
              <a:t>Applicant can check TPAC – Singpass Holder (2 / 2)</a:t>
            </a:r>
          </a:p>
        </p:txBody>
      </p:sp>
      <p:sp>
        <p:nvSpPr>
          <p:cNvPr id="9" name="Flowchart: Alternate Process 8">
            <a:extLst>
              <a:ext uri="{FF2B5EF4-FFF2-40B4-BE49-F238E27FC236}">
                <a16:creationId xmlns:a16="http://schemas.microsoft.com/office/drawing/2014/main" id="{93925EDA-5019-4574-6EEE-386484D82BC0}"/>
              </a:ext>
            </a:extLst>
          </p:cNvPr>
          <p:cNvSpPr/>
          <p:nvPr/>
        </p:nvSpPr>
        <p:spPr>
          <a:xfrm>
            <a:off x="6953596" y="276447"/>
            <a:ext cx="3398101" cy="1374768"/>
          </a:xfrm>
          <a:prstGeom prst="flowChartAlternateProcess">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200" dirty="0">
                <a:solidFill>
                  <a:schemeClr val="tx1"/>
                </a:solidFill>
              </a:rPr>
              <a:t>User can view list of TPAC applications that he/she has submitted</a:t>
            </a:r>
          </a:p>
          <a:p>
            <a:pPr marL="171450" indent="-171450">
              <a:buFont typeface="Arial" panose="020B0604020202020204" pitchFamily="34" charset="0"/>
              <a:buChar char="•"/>
            </a:pPr>
            <a:r>
              <a:rPr lang="en-US" sz="1200" dirty="0">
                <a:solidFill>
                  <a:schemeClr val="tx1"/>
                </a:solidFill>
              </a:rPr>
              <a:t>User can click to the link on the Approved application to see the card information</a:t>
            </a:r>
          </a:p>
          <a:p>
            <a:endParaRPr lang="en-SG" sz="1200" dirty="0">
              <a:solidFill>
                <a:schemeClr val="tx1"/>
              </a:solidFill>
            </a:endParaRPr>
          </a:p>
          <a:p>
            <a:r>
              <a:rPr lang="en-SG" sz="1200" dirty="0">
                <a:solidFill>
                  <a:schemeClr val="tx1"/>
                </a:solidFill>
              </a:rPr>
              <a:t>Note: for the event already expired, the card will no longer exist </a:t>
            </a:r>
            <a:endParaRPr lang="en-US" sz="1200" dirty="0">
              <a:solidFill>
                <a:schemeClr val="tx1"/>
              </a:solidFill>
            </a:endParaRPr>
          </a:p>
        </p:txBody>
      </p:sp>
      <p:pic>
        <p:nvPicPr>
          <p:cNvPr id="7" name="Picture 6">
            <a:extLst>
              <a:ext uri="{FF2B5EF4-FFF2-40B4-BE49-F238E27FC236}">
                <a16:creationId xmlns:a16="http://schemas.microsoft.com/office/drawing/2014/main" id="{FCFF510F-026E-AE53-9148-78551E498A0C}"/>
              </a:ext>
            </a:extLst>
          </p:cNvPr>
          <p:cNvPicPr>
            <a:picLocks noChangeAspect="1"/>
          </p:cNvPicPr>
          <p:nvPr/>
        </p:nvPicPr>
        <p:blipFill>
          <a:blip r:embed="rId3"/>
          <a:stretch>
            <a:fillRect/>
          </a:stretch>
        </p:blipFill>
        <p:spPr>
          <a:xfrm>
            <a:off x="479678" y="1733910"/>
            <a:ext cx="5616322" cy="3830128"/>
          </a:xfrm>
          <a:prstGeom prst="rect">
            <a:avLst/>
          </a:prstGeom>
          <a:ln>
            <a:solidFill>
              <a:schemeClr val="accent1"/>
            </a:solidFill>
          </a:ln>
        </p:spPr>
      </p:pic>
      <p:sp>
        <p:nvSpPr>
          <p:cNvPr id="3" name="Rectangle 2">
            <a:extLst>
              <a:ext uri="{FF2B5EF4-FFF2-40B4-BE49-F238E27FC236}">
                <a16:creationId xmlns:a16="http://schemas.microsoft.com/office/drawing/2014/main" id="{DFB7090C-0618-EF6E-B606-ADB17CF160CA}"/>
              </a:ext>
            </a:extLst>
          </p:cNvPr>
          <p:cNvSpPr/>
          <p:nvPr/>
        </p:nvSpPr>
        <p:spPr>
          <a:xfrm>
            <a:off x="638355" y="2794958"/>
            <a:ext cx="5253487" cy="27086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2187BC87-6B87-B1C9-CB69-88135034B357}"/>
              </a:ext>
            </a:extLst>
          </p:cNvPr>
          <p:cNvSpPr txBox="1"/>
          <p:nvPr/>
        </p:nvSpPr>
        <p:spPr>
          <a:xfrm>
            <a:off x="638355" y="2425626"/>
            <a:ext cx="2559169" cy="369332"/>
          </a:xfrm>
          <a:prstGeom prst="rect">
            <a:avLst/>
          </a:prstGeom>
          <a:solidFill>
            <a:srgbClr val="FFFFFF"/>
          </a:solidFill>
        </p:spPr>
        <p:txBody>
          <a:bodyPr wrap="square" rtlCol="0">
            <a:spAutoFit/>
          </a:bodyPr>
          <a:lstStyle/>
          <a:p>
            <a:pPr rtl="0" fontAlgn="b"/>
            <a:r>
              <a:rPr lang="en-SG" b="1" dirty="0"/>
              <a:t>TPAC Applications</a:t>
            </a:r>
            <a:endParaRPr lang="en-SG" sz="1800" b="1" dirty="0">
              <a:effectLst/>
            </a:endParaRPr>
          </a:p>
        </p:txBody>
      </p:sp>
      <p:graphicFrame>
        <p:nvGraphicFramePr>
          <p:cNvPr id="5" name="Table 6">
            <a:extLst>
              <a:ext uri="{FF2B5EF4-FFF2-40B4-BE49-F238E27FC236}">
                <a16:creationId xmlns:a16="http://schemas.microsoft.com/office/drawing/2014/main" id="{8CB39390-79D7-8ECC-2288-8C170398BB07}"/>
              </a:ext>
            </a:extLst>
          </p:cNvPr>
          <p:cNvGraphicFramePr>
            <a:graphicFrameLocks noGrp="1"/>
          </p:cNvGraphicFramePr>
          <p:nvPr>
            <p:extLst>
              <p:ext uri="{D42A27DB-BD31-4B8C-83A1-F6EECF244321}">
                <p14:modId xmlns:p14="http://schemas.microsoft.com/office/powerpoint/2010/main" val="848329483"/>
              </p:ext>
            </p:extLst>
          </p:nvPr>
        </p:nvGraphicFramePr>
        <p:xfrm>
          <a:off x="746904" y="3140539"/>
          <a:ext cx="5144938" cy="1981200"/>
        </p:xfrm>
        <a:graphic>
          <a:graphicData uri="http://schemas.openxmlformats.org/drawingml/2006/table">
            <a:tbl>
              <a:tblPr firstRow="1" bandRow="1">
                <a:tableStyleId>{5940675A-B579-460E-94D1-54222C63F5DA}</a:tableStyleId>
              </a:tblPr>
              <a:tblGrid>
                <a:gridCol w="499072">
                  <a:extLst>
                    <a:ext uri="{9D8B030D-6E8A-4147-A177-3AD203B41FA5}">
                      <a16:colId xmlns:a16="http://schemas.microsoft.com/office/drawing/2014/main" val="2042311239"/>
                    </a:ext>
                  </a:extLst>
                </a:gridCol>
                <a:gridCol w="920859">
                  <a:extLst>
                    <a:ext uri="{9D8B030D-6E8A-4147-A177-3AD203B41FA5}">
                      <a16:colId xmlns:a16="http://schemas.microsoft.com/office/drawing/2014/main" val="1773732766"/>
                    </a:ext>
                  </a:extLst>
                </a:gridCol>
                <a:gridCol w="920859">
                  <a:extLst>
                    <a:ext uri="{9D8B030D-6E8A-4147-A177-3AD203B41FA5}">
                      <a16:colId xmlns:a16="http://schemas.microsoft.com/office/drawing/2014/main" val="3483337589"/>
                    </a:ext>
                  </a:extLst>
                </a:gridCol>
                <a:gridCol w="1052985">
                  <a:extLst>
                    <a:ext uri="{9D8B030D-6E8A-4147-A177-3AD203B41FA5}">
                      <a16:colId xmlns:a16="http://schemas.microsoft.com/office/drawing/2014/main" val="3151396970"/>
                    </a:ext>
                  </a:extLst>
                </a:gridCol>
                <a:gridCol w="931653">
                  <a:extLst>
                    <a:ext uri="{9D8B030D-6E8A-4147-A177-3AD203B41FA5}">
                      <a16:colId xmlns:a16="http://schemas.microsoft.com/office/drawing/2014/main" val="4104971465"/>
                    </a:ext>
                  </a:extLst>
                </a:gridCol>
                <a:gridCol w="819510">
                  <a:extLst>
                    <a:ext uri="{9D8B030D-6E8A-4147-A177-3AD203B41FA5}">
                      <a16:colId xmlns:a16="http://schemas.microsoft.com/office/drawing/2014/main" val="1939259800"/>
                    </a:ext>
                  </a:extLst>
                </a:gridCol>
              </a:tblGrid>
              <a:tr h="370840">
                <a:tc>
                  <a:txBody>
                    <a:bodyPr/>
                    <a:lstStyle/>
                    <a:p>
                      <a:r>
                        <a:rPr lang="en-SG" sz="1000" b="1" dirty="0"/>
                        <a:t>Event </a:t>
                      </a:r>
                    </a:p>
                  </a:txBody>
                  <a:tcPr>
                    <a:solidFill>
                      <a:schemeClr val="bg1">
                        <a:lumMod val="85000"/>
                      </a:schemeClr>
                    </a:solidFill>
                  </a:tcPr>
                </a:tc>
                <a:tc>
                  <a:txBody>
                    <a:bodyPr/>
                    <a:lstStyle/>
                    <a:p>
                      <a:r>
                        <a:rPr lang="en-SG" sz="1000" b="1" dirty="0"/>
                        <a:t>Submission Date</a:t>
                      </a:r>
                    </a:p>
                  </a:txBody>
                  <a:tcPr>
                    <a:solidFill>
                      <a:schemeClr val="bg1">
                        <a:lumMod val="85000"/>
                      </a:schemeClr>
                    </a:solidFill>
                  </a:tcPr>
                </a:tc>
                <a:tc>
                  <a:txBody>
                    <a:bodyPr/>
                    <a:lstStyle/>
                    <a:p>
                      <a:r>
                        <a:rPr lang="en-US" sz="1000" b="1" dirty="0"/>
                        <a:t>Event Start date</a:t>
                      </a:r>
                      <a:endParaRPr lang="en-SG" sz="1000" b="1" dirty="0"/>
                    </a:p>
                  </a:txBody>
                  <a:tcPr>
                    <a:solidFill>
                      <a:schemeClr val="bg1">
                        <a:lumMod val="85000"/>
                      </a:schemeClr>
                    </a:solidFill>
                  </a:tcPr>
                </a:tc>
                <a:tc>
                  <a:txBody>
                    <a:bodyPr/>
                    <a:lstStyle/>
                    <a:p>
                      <a:r>
                        <a:rPr lang="en-SG" sz="1000" b="1" dirty="0"/>
                        <a:t>Event end date</a:t>
                      </a:r>
                    </a:p>
                  </a:txBody>
                  <a:tcPr>
                    <a:solidFill>
                      <a:schemeClr val="bg1">
                        <a:lumMod val="85000"/>
                      </a:schemeClr>
                    </a:solidFill>
                  </a:tcPr>
                </a:tc>
                <a:tc>
                  <a:txBody>
                    <a:bodyPr/>
                    <a:lstStyle/>
                    <a:p>
                      <a:r>
                        <a:rPr lang="en-SG" sz="1000" b="1" dirty="0"/>
                        <a:t>Status</a:t>
                      </a:r>
                    </a:p>
                  </a:txBody>
                  <a:tcPr>
                    <a:solidFill>
                      <a:schemeClr val="bg1">
                        <a:lumMod val="85000"/>
                      </a:schemeClr>
                    </a:solidFill>
                  </a:tcPr>
                </a:tc>
                <a:tc>
                  <a:txBody>
                    <a:bodyPr/>
                    <a:lstStyle/>
                    <a:p>
                      <a:r>
                        <a:rPr lang="en-SG" sz="1000" b="1" dirty="0"/>
                        <a:t>View Card </a:t>
                      </a:r>
                    </a:p>
                  </a:txBody>
                  <a:tcPr>
                    <a:solidFill>
                      <a:schemeClr val="bg1">
                        <a:lumMod val="85000"/>
                      </a:schemeClr>
                    </a:solidFill>
                  </a:tcPr>
                </a:tc>
                <a:extLst>
                  <a:ext uri="{0D108BD9-81ED-4DB2-BD59-A6C34878D82A}">
                    <a16:rowId xmlns:a16="http://schemas.microsoft.com/office/drawing/2014/main" val="2376103464"/>
                  </a:ext>
                </a:extLst>
              </a:tr>
              <a:tr h="370840">
                <a:tc>
                  <a:txBody>
                    <a:bodyPr/>
                    <a:lstStyle/>
                    <a:p>
                      <a:r>
                        <a:rPr lang="en-SG" sz="1000" dirty="0"/>
                        <a:t>Event 1</a:t>
                      </a:r>
                    </a:p>
                  </a:txBody>
                  <a:tcPr/>
                </a:tc>
                <a:tc>
                  <a:txBody>
                    <a:bodyPr/>
                    <a:lstStyle/>
                    <a:p>
                      <a:r>
                        <a:rPr lang="en-SG" sz="1000" dirty="0"/>
                        <a:t>20 Sep 2023</a:t>
                      </a:r>
                    </a:p>
                  </a:txBody>
                  <a:tcPr/>
                </a:tc>
                <a:tc>
                  <a:txBody>
                    <a:bodyPr/>
                    <a:lstStyle/>
                    <a:p>
                      <a:r>
                        <a:rPr lang="en-US" sz="1000" dirty="0"/>
                        <a:t>01 Oct 23</a:t>
                      </a:r>
                      <a:endParaRPr lang="en-SG" sz="1000" dirty="0"/>
                    </a:p>
                  </a:txBody>
                  <a:tcPr/>
                </a:tc>
                <a:tc>
                  <a:txBody>
                    <a:bodyPr/>
                    <a:lstStyle/>
                    <a:p>
                      <a:r>
                        <a:rPr lang="en-SG" sz="1000" dirty="0"/>
                        <a:t>31 Dec 23</a:t>
                      </a:r>
                    </a:p>
                  </a:txBody>
                  <a:tcPr/>
                </a:tc>
                <a:tc>
                  <a:txBody>
                    <a:bodyPr/>
                    <a:lstStyle/>
                    <a:p>
                      <a:r>
                        <a:rPr lang="en-SG" sz="1000" dirty="0"/>
                        <a:t>Pending</a:t>
                      </a:r>
                    </a:p>
                  </a:txBody>
                  <a:tcPr/>
                </a:tc>
                <a:tc>
                  <a:txBody>
                    <a:bodyPr/>
                    <a:lstStyle/>
                    <a:p>
                      <a:r>
                        <a:rPr lang="en-SG" sz="1000" dirty="0"/>
                        <a:t>-</a:t>
                      </a:r>
                    </a:p>
                  </a:txBody>
                  <a:tcPr/>
                </a:tc>
                <a:extLst>
                  <a:ext uri="{0D108BD9-81ED-4DB2-BD59-A6C34878D82A}">
                    <a16:rowId xmlns:a16="http://schemas.microsoft.com/office/drawing/2014/main" val="3752620306"/>
                  </a:ext>
                </a:extLst>
              </a:tr>
              <a:tr h="370840">
                <a:tc>
                  <a:txBody>
                    <a:bodyPr/>
                    <a:lstStyle/>
                    <a:p>
                      <a:r>
                        <a:rPr lang="en-SG" sz="1000" dirty="0"/>
                        <a:t>Event 2</a:t>
                      </a:r>
                    </a:p>
                  </a:txBody>
                  <a:tcPr/>
                </a:tc>
                <a:tc>
                  <a:txBody>
                    <a:bodyPr/>
                    <a:lstStyle/>
                    <a:p>
                      <a:r>
                        <a:rPr lang="en-SG" sz="1000" dirty="0"/>
                        <a:t>15 Aug 2023</a:t>
                      </a:r>
                    </a:p>
                  </a:txBody>
                  <a:tcPr/>
                </a:tc>
                <a:tc>
                  <a:txBody>
                    <a:bodyPr/>
                    <a:lstStyle/>
                    <a:p>
                      <a:r>
                        <a:rPr lang="en-US" sz="1000" dirty="0"/>
                        <a:t>01 Sep 23</a:t>
                      </a:r>
                      <a:endParaRPr lang="en-SG" sz="1000" dirty="0"/>
                    </a:p>
                  </a:txBody>
                  <a:tcPr/>
                </a:tc>
                <a:tc>
                  <a:txBody>
                    <a:bodyPr/>
                    <a:lstStyle/>
                    <a:p>
                      <a:r>
                        <a:rPr lang="en-SG" sz="1000" dirty="0"/>
                        <a:t>01 Feb 24</a:t>
                      </a:r>
                    </a:p>
                  </a:txBody>
                  <a:tcPr/>
                </a:tc>
                <a:tc>
                  <a:txBody>
                    <a:bodyPr/>
                    <a:lstStyle/>
                    <a:p>
                      <a:r>
                        <a:rPr lang="en-SG" sz="1000" dirty="0"/>
                        <a:t>Approved</a:t>
                      </a:r>
                    </a:p>
                  </a:txBody>
                  <a:tcPr/>
                </a:tc>
                <a:tc>
                  <a:txBody>
                    <a:bodyPr/>
                    <a:lstStyle/>
                    <a:p>
                      <a:r>
                        <a:rPr lang="en-SG" sz="1000" u="sng" dirty="0"/>
                        <a:t>Link</a:t>
                      </a:r>
                    </a:p>
                  </a:txBody>
                  <a:tcPr/>
                </a:tc>
                <a:extLst>
                  <a:ext uri="{0D108BD9-81ED-4DB2-BD59-A6C34878D82A}">
                    <a16:rowId xmlns:a16="http://schemas.microsoft.com/office/drawing/2014/main" val="2909349456"/>
                  </a:ext>
                </a:extLst>
              </a:tr>
              <a:tr h="370840">
                <a:tc>
                  <a:txBody>
                    <a:bodyPr/>
                    <a:lstStyle/>
                    <a:p>
                      <a:r>
                        <a:rPr lang="en-SG" sz="1000" dirty="0"/>
                        <a:t>Event 3</a:t>
                      </a:r>
                    </a:p>
                  </a:txBody>
                  <a:tcPr/>
                </a:tc>
                <a:tc>
                  <a:txBody>
                    <a:bodyPr/>
                    <a:lstStyle/>
                    <a:p>
                      <a:r>
                        <a:rPr lang="en-SG" sz="1000" dirty="0"/>
                        <a:t>01 Jul 2023</a:t>
                      </a:r>
                    </a:p>
                  </a:txBody>
                  <a:tcPr/>
                </a:tc>
                <a:tc>
                  <a:txBody>
                    <a:bodyPr/>
                    <a:lstStyle/>
                    <a:p>
                      <a:r>
                        <a:rPr lang="en-US" sz="1000" dirty="0"/>
                        <a:t>05 Aug 23</a:t>
                      </a:r>
                      <a:endParaRPr lang="en-SG" sz="1000" dirty="0"/>
                    </a:p>
                  </a:txBody>
                  <a:tcPr/>
                </a:tc>
                <a:tc>
                  <a:txBody>
                    <a:bodyPr/>
                    <a:lstStyle/>
                    <a:p>
                      <a:r>
                        <a:rPr lang="en-SG" sz="1000" dirty="0"/>
                        <a:t>01 Nov 23</a:t>
                      </a:r>
                    </a:p>
                  </a:txBody>
                  <a:tcPr/>
                </a:tc>
                <a:tc>
                  <a:txBody>
                    <a:bodyPr/>
                    <a:lstStyle/>
                    <a:p>
                      <a:r>
                        <a:rPr lang="en-SG" sz="1000" dirty="0"/>
                        <a:t>Rejected</a:t>
                      </a:r>
                    </a:p>
                  </a:txBody>
                  <a:tcPr/>
                </a:tc>
                <a:tc>
                  <a:txBody>
                    <a:bodyPr/>
                    <a:lstStyle/>
                    <a:p>
                      <a:r>
                        <a:rPr lang="en-SG" sz="1000" dirty="0"/>
                        <a:t>-</a:t>
                      </a:r>
                    </a:p>
                  </a:txBody>
                  <a:tcPr/>
                </a:tc>
                <a:extLst>
                  <a:ext uri="{0D108BD9-81ED-4DB2-BD59-A6C34878D82A}">
                    <a16:rowId xmlns:a16="http://schemas.microsoft.com/office/drawing/2014/main" val="2616615457"/>
                  </a:ext>
                </a:extLst>
              </a:tr>
              <a:tr h="370840">
                <a:tc>
                  <a:txBody>
                    <a:bodyPr/>
                    <a:lstStyle/>
                    <a:p>
                      <a:r>
                        <a:rPr lang="en-US" sz="1000" dirty="0"/>
                        <a:t>Event 4</a:t>
                      </a:r>
                      <a:endParaRPr lang="en-SG" sz="1000" dirty="0"/>
                    </a:p>
                  </a:txBody>
                  <a:tcPr/>
                </a:tc>
                <a:tc>
                  <a:txBody>
                    <a:bodyPr/>
                    <a:lstStyle/>
                    <a:p>
                      <a:r>
                        <a:rPr lang="en-US" sz="1000" dirty="0"/>
                        <a:t>15 Jun 23</a:t>
                      </a:r>
                      <a:endParaRPr lang="en-SG" sz="1000" dirty="0"/>
                    </a:p>
                  </a:txBody>
                  <a:tcPr/>
                </a:tc>
                <a:tc>
                  <a:txBody>
                    <a:bodyPr/>
                    <a:lstStyle/>
                    <a:p>
                      <a:r>
                        <a:rPr lang="en-US" sz="1000" dirty="0"/>
                        <a:t>10 Jul 23</a:t>
                      </a:r>
                      <a:endParaRPr lang="en-SG" sz="1000" dirty="0"/>
                    </a:p>
                  </a:txBody>
                  <a:tcPr/>
                </a:tc>
                <a:tc>
                  <a:txBody>
                    <a:bodyPr/>
                    <a:lstStyle/>
                    <a:p>
                      <a:r>
                        <a:rPr lang="en-US" sz="1000" dirty="0"/>
                        <a:t>13 Oct 23</a:t>
                      </a:r>
                      <a:endParaRPr lang="en-SG" sz="1000" dirty="0"/>
                    </a:p>
                  </a:txBody>
                  <a:tcPr/>
                </a:tc>
                <a:tc>
                  <a:txBody>
                    <a:bodyPr/>
                    <a:lstStyle/>
                    <a:p>
                      <a:r>
                        <a:rPr lang="en-US" sz="1000" dirty="0"/>
                        <a:t>Approved</a:t>
                      </a:r>
                      <a:endParaRPr lang="en-SG" sz="1000" dirty="0"/>
                    </a:p>
                  </a:txBody>
                  <a:tcPr/>
                </a:tc>
                <a:tc>
                  <a:txBody>
                    <a:bodyPr/>
                    <a:lstStyle/>
                    <a:p>
                      <a:r>
                        <a:rPr lang="en-US" sz="1000" dirty="0"/>
                        <a:t>-</a:t>
                      </a:r>
                      <a:endParaRPr lang="en-SG" sz="1000" dirty="0"/>
                    </a:p>
                  </a:txBody>
                  <a:tcPr/>
                </a:tc>
                <a:extLst>
                  <a:ext uri="{0D108BD9-81ED-4DB2-BD59-A6C34878D82A}">
                    <a16:rowId xmlns:a16="http://schemas.microsoft.com/office/drawing/2014/main" val="3478024485"/>
                  </a:ext>
                </a:extLst>
              </a:tr>
            </a:tbl>
          </a:graphicData>
        </a:graphic>
      </p:graphicFrame>
      <p:graphicFrame>
        <p:nvGraphicFramePr>
          <p:cNvPr id="13" name="Table 7">
            <a:extLst>
              <a:ext uri="{FF2B5EF4-FFF2-40B4-BE49-F238E27FC236}">
                <a16:creationId xmlns:a16="http://schemas.microsoft.com/office/drawing/2014/main" id="{3F726C95-FD17-79DD-7D39-16BDCDFF803D}"/>
              </a:ext>
            </a:extLst>
          </p:cNvPr>
          <p:cNvGraphicFramePr>
            <a:graphicFrameLocks noGrp="1"/>
          </p:cNvGraphicFramePr>
          <p:nvPr>
            <p:extLst>
              <p:ext uri="{D42A27DB-BD31-4B8C-83A1-F6EECF244321}">
                <p14:modId xmlns:p14="http://schemas.microsoft.com/office/powerpoint/2010/main" val="1849256067"/>
              </p:ext>
            </p:extLst>
          </p:nvPr>
        </p:nvGraphicFramePr>
        <p:xfrm>
          <a:off x="7653595" y="2691880"/>
          <a:ext cx="3172556" cy="1663915"/>
        </p:xfrm>
        <a:graphic>
          <a:graphicData uri="http://schemas.openxmlformats.org/drawingml/2006/table">
            <a:tbl>
              <a:tblPr firstRow="1" bandRow="1">
                <a:tableStyleId>{5940675A-B579-460E-94D1-54222C63F5DA}</a:tableStyleId>
              </a:tblPr>
              <a:tblGrid>
                <a:gridCol w="1033205">
                  <a:extLst>
                    <a:ext uri="{9D8B030D-6E8A-4147-A177-3AD203B41FA5}">
                      <a16:colId xmlns:a16="http://schemas.microsoft.com/office/drawing/2014/main" val="1519352140"/>
                    </a:ext>
                  </a:extLst>
                </a:gridCol>
                <a:gridCol w="2139351">
                  <a:extLst>
                    <a:ext uri="{9D8B030D-6E8A-4147-A177-3AD203B41FA5}">
                      <a16:colId xmlns:a16="http://schemas.microsoft.com/office/drawing/2014/main" val="3158284106"/>
                    </a:ext>
                  </a:extLst>
                </a:gridCol>
              </a:tblGrid>
              <a:tr h="444900">
                <a:tc gridSpan="2">
                  <a:txBody>
                    <a:bodyPr/>
                    <a:lstStyle/>
                    <a:p>
                      <a:pPr algn="ctr"/>
                      <a:r>
                        <a:rPr lang="en-SG" b="1" dirty="0">
                          <a:solidFill>
                            <a:schemeClr val="bg1"/>
                          </a:solidFill>
                        </a:rPr>
                        <a:t>Temporary Accreditation Card</a:t>
                      </a:r>
                    </a:p>
                  </a:txBody>
                  <a:tcPr>
                    <a:solidFill>
                      <a:schemeClr val="tx1">
                        <a:lumMod val="50000"/>
                        <a:lumOff val="50000"/>
                      </a:schemeClr>
                    </a:solidFill>
                  </a:tcPr>
                </a:tc>
                <a:tc hMerge="1">
                  <a:txBody>
                    <a:bodyPr/>
                    <a:lstStyle/>
                    <a:p>
                      <a:endParaRPr lang="en-SG" dirty="0"/>
                    </a:p>
                  </a:txBody>
                  <a:tcPr/>
                </a:tc>
                <a:extLst>
                  <a:ext uri="{0D108BD9-81ED-4DB2-BD59-A6C34878D82A}">
                    <a16:rowId xmlns:a16="http://schemas.microsoft.com/office/drawing/2014/main" val="3993507967"/>
                  </a:ext>
                </a:extLst>
              </a:tr>
              <a:tr h="345056">
                <a:tc gridSpan="2">
                  <a:txBody>
                    <a:bodyPr/>
                    <a:lstStyle/>
                    <a:p>
                      <a:pPr algn="ctr"/>
                      <a:r>
                        <a:rPr lang="en-SG" dirty="0"/>
                        <a:t>John Tan</a:t>
                      </a:r>
                    </a:p>
                  </a:txBody>
                  <a:tcPr/>
                </a:tc>
                <a:tc hMerge="1">
                  <a:txBody>
                    <a:bodyPr/>
                    <a:lstStyle/>
                    <a:p>
                      <a:endParaRPr lang="en-SG" dirty="0"/>
                    </a:p>
                  </a:txBody>
                  <a:tcPr/>
                </a:tc>
                <a:extLst>
                  <a:ext uri="{0D108BD9-81ED-4DB2-BD59-A6C34878D82A}">
                    <a16:rowId xmlns:a16="http://schemas.microsoft.com/office/drawing/2014/main" val="1568456314"/>
                  </a:ext>
                </a:extLst>
              </a:tr>
              <a:tr h="853255">
                <a:tc>
                  <a:txBody>
                    <a:bodyPr/>
                    <a:lstStyle/>
                    <a:p>
                      <a:pPr algn="ctr"/>
                      <a:endParaRPr lang="en-SG" sz="900" dirty="0"/>
                    </a:p>
                    <a:p>
                      <a:pPr algn="ctr"/>
                      <a:r>
                        <a:rPr lang="en-SG" sz="3200" dirty="0"/>
                        <a:t>T</a:t>
                      </a:r>
                    </a:p>
                  </a:txBody>
                  <a:tcPr/>
                </a:tc>
                <a:tc>
                  <a:txBody>
                    <a:bodyPr/>
                    <a:lstStyle/>
                    <a:p>
                      <a:r>
                        <a:rPr lang="en-SG" sz="1200" dirty="0"/>
                        <a:t>Card number: T230001</a:t>
                      </a:r>
                    </a:p>
                    <a:p>
                      <a:r>
                        <a:rPr lang="en-SG" sz="1200" dirty="0"/>
                        <a:t>Expiry Date: 01 Feb 24</a:t>
                      </a:r>
                    </a:p>
                    <a:p>
                      <a:r>
                        <a:rPr lang="en-SG" sz="1200" dirty="0"/>
                        <a:t>ID No.: 12345</a:t>
                      </a:r>
                    </a:p>
                    <a:p>
                      <a:r>
                        <a:rPr lang="en-SG" sz="1200" dirty="0"/>
                        <a:t>Designation: Project Manager</a:t>
                      </a:r>
                    </a:p>
                  </a:txBody>
                  <a:tcPr/>
                </a:tc>
                <a:extLst>
                  <a:ext uri="{0D108BD9-81ED-4DB2-BD59-A6C34878D82A}">
                    <a16:rowId xmlns:a16="http://schemas.microsoft.com/office/drawing/2014/main" val="663075618"/>
                  </a:ext>
                </a:extLst>
              </a:tr>
            </a:tbl>
          </a:graphicData>
        </a:graphic>
      </p:graphicFrame>
      <p:sp>
        <p:nvSpPr>
          <p:cNvPr id="14" name="Arrow: Right 13">
            <a:extLst>
              <a:ext uri="{FF2B5EF4-FFF2-40B4-BE49-F238E27FC236}">
                <a16:creationId xmlns:a16="http://schemas.microsoft.com/office/drawing/2014/main" id="{EB0200DF-1F6D-4D60-AC5E-5650B4988728}"/>
              </a:ext>
            </a:extLst>
          </p:cNvPr>
          <p:cNvSpPr/>
          <p:nvPr/>
        </p:nvSpPr>
        <p:spPr>
          <a:xfrm>
            <a:off x="5768915" y="4011284"/>
            <a:ext cx="1416889" cy="214746"/>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1141498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3B92A5-71DC-818B-8D45-F9F42C46DCFE}"/>
              </a:ext>
            </a:extLst>
          </p:cNvPr>
          <p:cNvSpPr txBox="1"/>
          <p:nvPr/>
        </p:nvSpPr>
        <p:spPr>
          <a:xfrm>
            <a:off x="297712" y="233916"/>
            <a:ext cx="5419497" cy="369332"/>
          </a:xfrm>
          <a:prstGeom prst="rect">
            <a:avLst/>
          </a:prstGeom>
          <a:solidFill>
            <a:schemeClr val="accent2">
              <a:lumMod val="75000"/>
            </a:schemeClr>
          </a:solidFill>
        </p:spPr>
        <p:txBody>
          <a:bodyPr wrap="none" rtlCol="0">
            <a:spAutoFit/>
          </a:bodyPr>
          <a:lstStyle/>
          <a:p>
            <a:r>
              <a:rPr lang="en-SG" dirty="0">
                <a:solidFill>
                  <a:schemeClr val="bg1"/>
                </a:solidFill>
              </a:rPr>
              <a:t>Applicant can check TPAC – NON-Singpass Holder (1 / 1)</a:t>
            </a:r>
          </a:p>
        </p:txBody>
      </p:sp>
      <p:sp>
        <p:nvSpPr>
          <p:cNvPr id="9" name="Flowchart: Alternate Process 8">
            <a:extLst>
              <a:ext uri="{FF2B5EF4-FFF2-40B4-BE49-F238E27FC236}">
                <a16:creationId xmlns:a16="http://schemas.microsoft.com/office/drawing/2014/main" id="{93925EDA-5019-4574-6EEE-386484D82BC0}"/>
              </a:ext>
            </a:extLst>
          </p:cNvPr>
          <p:cNvSpPr/>
          <p:nvPr/>
        </p:nvSpPr>
        <p:spPr>
          <a:xfrm>
            <a:off x="6953596" y="276446"/>
            <a:ext cx="3398101" cy="2138949"/>
          </a:xfrm>
          <a:prstGeom prst="flowChartAlternateProcess">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200" dirty="0">
                <a:solidFill>
                  <a:schemeClr val="tx1"/>
                </a:solidFill>
              </a:rPr>
              <a:t>Upon the application is approved, Non-Singpass user can click to the link in the notification email </a:t>
            </a:r>
          </a:p>
          <a:p>
            <a:pPr marL="171450" indent="-171450">
              <a:buFont typeface="Arial" panose="020B0604020202020204" pitchFamily="34" charset="0"/>
              <a:buChar char="•"/>
            </a:pPr>
            <a:r>
              <a:rPr lang="en-US" sz="1200" dirty="0">
                <a:solidFill>
                  <a:schemeClr val="tx1"/>
                </a:solidFill>
              </a:rPr>
              <a:t>Non-Singpass holder is required to keying Application ID, and last 4 digits of his/her ID</a:t>
            </a:r>
          </a:p>
          <a:p>
            <a:pPr marL="171450" indent="-171450">
              <a:buFont typeface="Arial" panose="020B0604020202020204" pitchFamily="34" charset="0"/>
              <a:buChar char="•"/>
            </a:pPr>
            <a:r>
              <a:rPr lang="en-US" sz="1200" dirty="0">
                <a:solidFill>
                  <a:schemeClr val="tx1"/>
                </a:solidFill>
              </a:rPr>
              <a:t>Upon clicking Submit button, application can see the card information</a:t>
            </a:r>
          </a:p>
          <a:p>
            <a:endParaRPr lang="en-US" sz="1200" dirty="0">
              <a:solidFill>
                <a:schemeClr val="tx1"/>
              </a:solidFill>
            </a:endParaRPr>
          </a:p>
          <a:p>
            <a:r>
              <a:rPr lang="en-SG" sz="1200" dirty="0">
                <a:solidFill>
                  <a:schemeClr val="tx1"/>
                </a:solidFill>
              </a:rPr>
              <a:t>Note: for the event already expired, the card will no longer exist </a:t>
            </a:r>
            <a:endParaRPr lang="en-US" sz="1200" dirty="0">
              <a:solidFill>
                <a:schemeClr val="tx1"/>
              </a:solidFill>
            </a:endParaRPr>
          </a:p>
        </p:txBody>
      </p:sp>
      <p:sp>
        <p:nvSpPr>
          <p:cNvPr id="3" name="Rectangle 2">
            <a:extLst>
              <a:ext uri="{FF2B5EF4-FFF2-40B4-BE49-F238E27FC236}">
                <a16:creationId xmlns:a16="http://schemas.microsoft.com/office/drawing/2014/main" id="{769E6A8A-292A-9A55-1D24-482F49A08CFE}"/>
              </a:ext>
            </a:extLst>
          </p:cNvPr>
          <p:cNvSpPr/>
          <p:nvPr/>
        </p:nvSpPr>
        <p:spPr>
          <a:xfrm>
            <a:off x="320697" y="987235"/>
            <a:ext cx="5100032" cy="1955842"/>
          </a:xfrm>
          <a:prstGeom prst="rect">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EC70B5A2-0990-5D6A-CF99-2016E2F3CD3B}"/>
              </a:ext>
            </a:extLst>
          </p:cNvPr>
          <p:cNvSpPr txBox="1"/>
          <p:nvPr/>
        </p:nvSpPr>
        <p:spPr>
          <a:xfrm>
            <a:off x="599572" y="1200866"/>
            <a:ext cx="3545019" cy="1631216"/>
          </a:xfrm>
          <a:prstGeom prst="rect">
            <a:avLst/>
          </a:prstGeom>
          <a:noFill/>
        </p:spPr>
        <p:txBody>
          <a:bodyPr wrap="square" rtlCol="0">
            <a:spAutoFit/>
          </a:bodyPr>
          <a:lstStyle/>
          <a:p>
            <a:r>
              <a:rPr lang="en-SG" sz="1000" dirty="0"/>
              <a:t>Dear John, </a:t>
            </a:r>
          </a:p>
          <a:p>
            <a:r>
              <a:rPr lang="en-SG" sz="1000" dirty="0"/>
              <a:t>We would like to notify that your application has been approved </a:t>
            </a:r>
          </a:p>
          <a:p>
            <a:endParaRPr lang="en-SG" sz="1000" dirty="0"/>
          </a:p>
          <a:p>
            <a:endParaRPr lang="en-SG" sz="1000" dirty="0"/>
          </a:p>
          <a:p>
            <a:r>
              <a:rPr lang="en-SG" sz="1000" u="sng" dirty="0"/>
              <a:t>Application ID</a:t>
            </a:r>
          </a:p>
          <a:p>
            <a:endParaRPr lang="en-SG" sz="1000" u="sng" dirty="0"/>
          </a:p>
          <a:p>
            <a:r>
              <a:rPr lang="en-SG" sz="1000" u="sng" dirty="0">
                <a:hlinkClick r:id="rId3" action="ppaction://hlinksldjump"/>
              </a:rPr>
              <a:t>TPAC Card link</a:t>
            </a:r>
            <a:endParaRPr lang="en-SG" sz="1000" dirty="0"/>
          </a:p>
          <a:p>
            <a:endParaRPr lang="en-SG" sz="1000" dirty="0"/>
          </a:p>
          <a:p>
            <a:endParaRPr lang="en-SG" sz="1000" dirty="0"/>
          </a:p>
          <a:p>
            <a:r>
              <a:rPr lang="en-SG" sz="1000" dirty="0"/>
              <a:t>(</a:t>
            </a:r>
            <a:r>
              <a:rPr lang="en-SG" sz="1000" i="1" dirty="0"/>
              <a:t>MCI to provide the content</a:t>
            </a:r>
            <a:r>
              <a:rPr lang="en-SG" sz="1000" dirty="0"/>
              <a:t>) </a:t>
            </a:r>
          </a:p>
        </p:txBody>
      </p:sp>
      <p:sp>
        <p:nvSpPr>
          <p:cNvPr id="5" name="Speech Bubble: Rectangle with Corners Rounded 4">
            <a:extLst>
              <a:ext uri="{FF2B5EF4-FFF2-40B4-BE49-F238E27FC236}">
                <a16:creationId xmlns:a16="http://schemas.microsoft.com/office/drawing/2014/main" id="{93407023-28DF-FAAE-2ACC-C21BA40BF757}"/>
              </a:ext>
            </a:extLst>
          </p:cNvPr>
          <p:cNvSpPr/>
          <p:nvPr/>
        </p:nvSpPr>
        <p:spPr>
          <a:xfrm>
            <a:off x="1789271" y="1336733"/>
            <a:ext cx="1553653" cy="766209"/>
          </a:xfrm>
          <a:prstGeom prst="wedgeRoundRectCallout">
            <a:avLst>
              <a:gd name="adj1" fmla="val -66614"/>
              <a:gd name="adj2" fmla="val 77755"/>
              <a:gd name="adj3" fmla="val 1666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200" dirty="0">
                <a:solidFill>
                  <a:schemeClr val="tx1"/>
                </a:solidFill>
              </a:rPr>
              <a:t>Clicks to see the TPAC Card</a:t>
            </a:r>
          </a:p>
        </p:txBody>
      </p:sp>
      <p:pic>
        <p:nvPicPr>
          <p:cNvPr id="8" name="Picture 7">
            <a:extLst>
              <a:ext uri="{FF2B5EF4-FFF2-40B4-BE49-F238E27FC236}">
                <a16:creationId xmlns:a16="http://schemas.microsoft.com/office/drawing/2014/main" id="{E1979C14-CCF3-4AF2-901D-617476423C6E}"/>
              </a:ext>
            </a:extLst>
          </p:cNvPr>
          <p:cNvPicPr>
            <a:picLocks noChangeAspect="1"/>
          </p:cNvPicPr>
          <p:nvPr/>
        </p:nvPicPr>
        <p:blipFill rotWithShape="1">
          <a:blip r:embed="rId4"/>
          <a:srcRect b="18548"/>
          <a:stretch/>
        </p:blipFill>
        <p:spPr>
          <a:xfrm>
            <a:off x="297712" y="3593843"/>
            <a:ext cx="5123017" cy="3119692"/>
          </a:xfrm>
          <a:prstGeom prst="rect">
            <a:avLst/>
          </a:prstGeom>
          <a:ln>
            <a:solidFill>
              <a:schemeClr val="accent1"/>
            </a:solidFill>
          </a:ln>
        </p:spPr>
      </p:pic>
      <p:sp>
        <p:nvSpPr>
          <p:cNvPr id="11" name="Rectangle 10">
            <a:extLst>
              <a:ext uri="{FF2B5EF4-FFF2-40B4-BE49-F238E27FC236}">
                <a16:creationId xmlns:a16="http://schemas.microsoft.com/office/drawing/2014/main" id="{049D1E4D-368C-1FA7-B23E-2942DDAC0B19}"/>
              </a:ext>
            </a:extLst>
          </p:cNvPr>
          <p:cNvSpPr/>
          <p:nvPr/>
        </p:nvSpPr>
        <p:spPr>
          <a:xfrm>
            <a:off x="565733" y="5557596"/>
            <a:ext cx="4703834" cy="11559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3" name="TextBox 12">
            <a:extLst>
              <a:ext uri="{FF2B5EF4-FFF2-40B4-BE49-F238E27FC236}">
                <a16:creationId xmlns:a16="http://schemas.microsoft.com/office/drawing/2014/main" id="{D982ECF3-0546-D6AA-0389-5BEC9FBA5633}"/>
              </a:ext>
            </a:extLst>
          </p:cNvPr>
          <p:cNvSpPr txBox="1"/>
          <p:nvPr/>
        </p:nvSpPr>
        <p:spPr>
          <a:xfrm>
            <a:off x="565733" y="5653219"/>
            <a:ext cx="4846716" cy="830997"/>
          </a:xfrm>
          <a:prstGeom prst="rect">
            <a:avLst/>
          </a:prstGeom>
          <a:solidFill>
            <a:schemeClr val="bg1"/>
          </a:solidFill>
        </p:spPr>
        <p:txBody>
          <a:bodyPr wrap="square" rtlCol="0">
            <a:spAutoFit/>
          </a:bodyPr>
          <a:lstStyle/>
          <a:p>
            <a:r>
              <a:rPr lang="en-US" sz="1200" dirty="0"/>
              <a:t>Application ID:</a:t>
            </a:r>
          </a:p>
          <a:p>
            <a:r>
              <a:rPr lang="en-US" sz="1200" dirty="0"/>
              <a:t>Last 4 digits of ID:</a:t>
            </a:r>
          </a:p>
          <a:p>
            <a:endParaRPr lang="en-US" sz="1200" dirty="0"/>
          </a:p>
          <a:p>
            <a:endParaRPr lang="en-SG" sz="1200" dirty="0"/>
          </a:p>
        </p:txBody>
      </p:sp>
      <p:sp>
        <p:nvSpPr>
          <p:cNvPr id="15" name="Rectangle: Rounded Corners 14">
            <a:extLst>
              <a:ext uri="{FF2B5EF4-FFF2-40B4-BE49-F238E27FC236}">
                <a16:creationId xmlns:a16="http://schemas.microsoft.com/office/drawing/2014/main" id="{40DB1D9F-1F56-F6BA-28E0-D8C3C2F75AF1}"/>
              </a:ext>
            </a:extLst>
          </p:cNvPr>
          <p:cNvSpPr/>
          <p:nvPr/>
        </p:nvSpPr>
        <p:spPr>
          <a:xfrm>
            <a:off x="2109855" y="6258245"/>
            <a:ext cx="711922" cy="2891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t>Submit</a:t>
            </a:r>
            <a:endParaRPr lang="en-SG" sz="1000" b="1" dirty="0"/>
          </a:p>
        </p:txBody>
      </p:sp>
      <p:sp>
        <p:nvSpPr>
          <p:cNvPr id="16" name="Rectangle 15">
            <a:extLst>
              <a:ext uri="{FF2B5EF4-FFF2-40B4-BE49-F238E27FC236}">
                <a16:creationId xmlns:a16="http://schemas.microsoft.com/office/drawing/2014/main" id="{37E648BE-496C-7B5E-2F56-9C33CE9EB3DD}"/>
              </a:ext>
            </a:extLst>
          </p:cNvPr>
          <p:cNvSpPr/>
          <p:nvPr/>
        </p:nvSpPr>
        <p:spPr>
          <a:xfrm>
            <a:off x="2109855" y="5720952"/>
            <a:ext cx="1561662" cy="1531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SG" sz="1100" dirty="0">
              <a:solidFill>
                <a:schemeClr val="tx1"/>
              </a:solidFill>
            </a:endParaRPr>
          </a:p>
        </p:txBody>
      </p:sp>
      <p:sp>
        <p:nvSpPr>
          <p:cNvPr id="17" name="Rectangle 16">
            <a:extLst>
              <a:ext uri="{FF2B5EF4-FFF2-40B4-BE49-F238E27FC236}">
                <a16:creationId xmlns:a16="http://schemas.microsoft.com/office/drawing/2014/main" id="{A838B021-0A28-B12E-D970-595668AE8705}"/>
              </a:ext>
            </a:extLst>
          </p:cNvPr>
          <p:cNvSpPr/>
          <p:nvPr/>
        </p:nvSpPr>
        <p:spPr>
          <a:xfrm>
            <a:off x="2109855" y="5915544"/>
            <a:ext cx="1561662" cy="1531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SG" sz="1100" dirty="0">
              <a:solidFill>
                <a:schemeClr val="tx1"/>
              </a:solidFill>
            </a:endParaRPr>
          </a:p>
        </p:txBody>
      </p:sp>
      <p:graphicFrame>
        <p:nvGraphicFramePr>
          <p:cNvPr id="21" name="Table 7">
            <a:extLst>
              <a:ext uri="{FF2B5EF4-FFF2-40B4-BE49-F238E27FC236}">
                <a16:creationId xmlns:a16="http://schemas.microsoft.com/office/drawing/2014/main" id="{4FB2C9BE-2198-1AA7-6585-B1B7E04383D0}"/>
              </a:ext>
            </a:extLst>
          </p:cNvPr>
          <p:cNvGraphicFramePr>
            <a:graphicFrameLocks noGrp="1"/>
          </p:cNvGraphicFramePr>
          <p:nvPr>
            <p:extLst>
              <p:ext uri="{D42A27DB-BD31-4B8C-83A1-F6EECF244321}">
                <p14:modId xmlns:p14="http://schemas.microsoft.com/office/powerpoint/2010/main" val="2222071756"/>
              </p:ext>
            </p:extLst>
          </p:nvPr>
        </p:nvGraphicFramePr>
        <p:xfrm>
          <a:off x="7644968" y="4339525"/>
          <a:ext cx="3172556" cy="1663915"/>
        </p:xfrm>
        <a:graphic>
          <a:graphicData uri="http://schemas.openxmlformats.org/drawingml/2006/table">
            <a:tbl>
              <a:tblPr firstRow="1" bandRow="1">
                <a:tableStyleId>{5940675A-B579-460E-94D1-54222C63F5DA}</a:tableStyleId>
              </a:tblPr>
              <a:tblGrid>
                <a:gridCol w="1033205">
                  <a:extLst>
                    <a:ext uri="{9D8B030D-6E8A-4147-A177-3AD203B41FA5}">
                      <a16:colId xmlns:a16="http://schemas.microsoft.com/office/drawing/2014/main" val="1519352140"/>
                    </a:ext>
                  </a:extLst>
                </a:gridCol>
                <a:gridCol w="2139351">
                  <a:extLst>
                    <a:ext uri="{9D8B030D-6E8A-4147-A177-3AD203B41FA5}">
                      <a16:colId xmlns:a16="http://schemas.microsoft.com/office/drawing/2014/main" val="3158284106"/>
                    </a:ext>
                  </a:extLst>
                </a:gridCol>
              </a:tblGrid>
              <a:tr h="444900">
                <a:tc gridSpan="2">
                  <a:txBody>
                    <a:bodyPr/>
                    <a:lstStyle/>
                    <a:p>
                      <a:pPr algn="ctr"/>
                      <a:r>
                        <a:rPr lang="en-SG" b="1" dirty="0">
                          <a:solidFill>
                            <a:schemeClr val="bg1"/>
                          </a:solidFill>
                        </a:rPr>
                        <a:t>Temporary Accreditation Card</a:t>
                      </a:r>
                    </a:p>
                  </a:txBody>
                  <a:tcPr>
                    <a:solidFill>
                      <a:schemeClr val="tx1">
                        <a:lumMod val="50000"/>
                        <a:lumOff val="50000"/>
                      </a:schemeClr>
                    </a:solidFill>
                  </a:tcPr>
                </a:tc>
                <a:tc hMerge="1">
                  <a:txBody>
                    <a:bodyPr/>
                    <a:lstStyle/>
                    <a:p>
                      <a:endParaRPr lang="en-SG" dirty="0"/>
                    </a:p>
                  </a:txBody>
                  <a:tcPr/>
                </a:tc>
                <a:extLst>
                  <a:ext uri="{0D108BD9-81ED-4DB2-BD59-A6C34878D82A}">
                    <a16:rowId xmlns:a16="http://schemas.microsoft.com/office/drawing/2014/main" val="3993507967"/>
                  </a:ext>
                </a:extLst>
              </a:tr>
              <a:tr h="345056">
                <a:tc gridSpan="2">
                  <a:txBody>
                    <a:bodyPr/>
                    <a:lstStyle/>
                    <a:p>
                      <a:pPr algn="ctr"/>
                      <a:r>
                        <a:rPr lang="en-SG" dirty="0"/>
                        <a:t>John Tan</a:t>
                      </a:r>
                    </a:p>
                  </a:txBody>
                  <a:tcPr/>
                </a:tc>
                <a:tc hMerge="1">
                  <a:txBody>
                    <a:bodyPr/>
                    <a:lstStyle/>
                    <a:p>
                      <a:endParaRPr lang="en-SG" dirty="0"/>
                    </a:p>
                  </a:txBody>
                  <a:tcPr/>
                </a:tc>
                <a:extLst>
                  <a:ext uri="{0D108BD9-81ED-4DB2-BD59-A6C34878D82A}">
                    <a16:rowId xmlns:a16="http://schemas.microsoft.com/office/drawing/2014/main" val="1568456314"/>
                  </a:ext>
                </a:extLst>
              </a:tr>
              <a:tr h="853255">
                <a:tc>
                  <a:txBody>
                    <a:bodyPr/>
                    <a:lstStyle/>
                    <a:p>
                      <a:pPr algn="ctr"/>
                      <a:endParaRPr lang="en-SG" sz="900" dirty="0"/>
                    </a:p>
                    <a:p>
                      <a:pPr algn="ctr"/>
                      <a:r>
                        <a:rPr lang="en-SG" sz="3200" dirty="0"/>
                        <a:t>T</a:t>
                      </a:r>
                    </a:p>
                  </a:txBody>
                  <a:tcPr/>
                </a:tc>
                <a:tc>
                  <a:txBody>
                    <a:bodyPr/>
                    <a:lstStyle/>
                    <a:p>
                      <a:r>
                        <a:rPr lang="en-SG" sz="1200" dirty="0"/>
                        <a:t>Card number: T230001</a:t>
                      </a:r>
                    </a:p>
                    <a:p>
                      <a:r>
                        <a:rPr lang="en-SG" sz="1200" dirty="0"/>
                        <a:t>Expiry Date: 01 Feb 24</a:t>
                      </a:r>
                    </a:p>
                    <a:p>
                      <a:r>
                        <a:rPr lang="en-SG" sz="1200" dirty="0"/>
                        <a:t>ID No.: 12345</a:t>
                      </a:r>
                    </a:p>
                    <a:p>
                      <a:r>
                        <a:rPr lang="en-SG" sz="1200" dirty="0"/>
                        <a:t>Designation: Project Manager</a:t>
                      </a:r>
                    </a:p>
                  </a:txBody>
                  <a:tcPr/>
                </a:tc>
                <a:extLst>
                  <a:ext uri="{0D108BD9-81ED-4DB2-BD59-A6C34878D82A}">
                    <a16:rowId xmlns:a16="http://schemas.microsoft.com/office/drawing/2014/main" val="663075618"/>
                  </a:ext>
                </a:extLst>
              </a:tr>
            </a:tbl>
          </a:graphicData>
        </a:graphic>
      </p:graphicFrame>
      <p:sp>
        <p:nvSpPr>
          <p:cNvPr id="22" name="Arrow: Right 21">
            <a:extLst>
              <a:ext uri="{FF2B5EF4-FFF2-40B4-BE49-F238E27FC236}">
                <a16:creationId xmlns:a16="http://schemas.microsoft.com/office/drawing/2014/main" id="{6344809D-C0BA-F811-B5F7-85982ADF7EB7}"/>
              </a:ext>
            </a:extLst>
          </p:cNvPr>
          <p:cNvSpPr/>
          <p:nvPr/>
        </p:nvSpPr>
        <p:spPr>
          <a:xfrm>
            <a:off x="5760288" y="5658929"/>
            <a:ext cx="1416889" cy="214746"/>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3" name="Arrow: Right 22">
            <a:extLst>
              <a:ext uri="{FF2B5EF4-FFF2-40B4-BE49-F238E27FC236}">
                <a16:creationId xmlns:a16="http://schemas.microsoft.com/office/drawing/2014/main" id="{39407578-666E-E3F1-1A4B-B4F5A1D8F97C}"/>
              </a:ext>
            </a:extLst>
          </p:cNvPr>
          <p:cNvSpPr/>
          <p:nvPr/>
        </p:nvSpPr>
        <p:spPr>
          <a:xfrm rot="5400000">
            <a:off x="2309038" y="3178376"/>
            <a:ext cx="473237" cy="159681"/>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3193707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3B92A5-71DC-818B-8D45-F9F42C46DCFE}"/>
              </a:ext>
            </a:extLst>
          </p:cNvPr>
          <p:cNvSpPr txBox="1"/>
          <p:nvPr/>
        </p:nvSpPr>
        <p:spPr>
          <a:xfrm>
            <a:off x="297712" y="233915"/>
            <a:ext cx="10683714" cy="2185214"/>
          </a:xfrm>
          <a:prstGeom prst="rect">
            <a:avLst/>
          </a:prstGeom>
          <a:solidFill>
            <a:srgbClr val="7030A0"/>
          </a:solidFill>
        </p:spPr>
        <p:txBody>
          <a:bodyPr wrap="square" rtlCol="0">
            <a:spAutoFit/>
          </a:bodyPr>
          <a:lstStyle/>
          <a:p>
            <a:endParaRPr lang="en-SG" dirty="0">
              <a:solidFill>
                <a:schemeClr val="bg1"/>
              </a:solidFill>
            </a:endParaRPr>
          </a:p>
          <a:p>
            <a:endParaRPr lang="en-SG" dirty="0">
              <a:solidFill>
                <a:schemeClr val="bg1"/>
              </a:solidFill>
            </a:endParaRPr>
          </a:p>
          <a:p>
            <a:endParaRPr lang="en-SG" dirty="0">
              <a:solidFill>
                <a:schemeClr val="bg1"/>
              </a:solidFill>
            </a:endParaRPr>
          </a:p>
          <a:p>
            <a:pPr algn="ctr"/>
            <a:r>
              <a:rPr lang="en-SG" sz="2800" dirty="0">
                <a:solidFill>
                  <a:schemeClr val="bg1"/>
                </a:solidFill>
              </a:rPr>
              <a:t>Check TPAC Status</a:t>
            </a:r>
          </a:p>
          <a:p>
            <a:endParaRPr lang="en-SG" dirty="0">
              <a:solidFill>
                <a:schemeClr val="bg1"/>
              </a:solidFill>
            </a:endParaRPr>
          </a:p>
          <a:p>
            <a:endParaRPr lang="en-SG" dirty="0">
              <a:solidFill>
                <a:schemeClr val="bg1"/>
              </a:solidFill>
            </a:endParaRPr>
          </a:p>
          <a:p>
            <a:endParaRPr lang="en-SG" dirty="0">
              <a:solidFill>
                <a:schemeClr val="bg1"/>
              </a:solidFill>
            </a:endParaRPr>
          </a:p>
        </p:txBody>
      </p:sp>
    </p:spTree>
    <p:extLst>
      <p:ext uri="{BB962C8B-B14F-4D97-AF65-F5344CB8AC3E}">
        <p14:creationId xmlns:p14="http://schemas.microsoft.com/office/powerpoint/2010/main" val="3999737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5AA410-222D-F3A0-5B97-EFC1B4AC404D}"/>
              </a:ext>
            </a:extLst>
          </p:cNvPr>
          <p:cNvPicPr>
            <a:picLocks noChangeAspect="1"/>
          </p:cNvPicPr>
          <p:nvPr/>
        </p:nvPicPr>
        <p:blipFill rotWithShape="1">
          <a:blip r:embed="rId4"/>
          <a:srcRect b="8005"/>
          <a:stretch/>
        </p:blipFill>
        <p:spPr>
          <a:xfrm>
            <a:off x="663270" y="1176337"/>
            <a:ext cx="7494171" cy="5215837"/>
          </a:xfrm>
          <a:prstGeom prst="rect">
            <a:avLst/>
          </a:prstGeom>
          <a:ln>
            <a:solidFill>
              <a:srgbClr val="0070C0"/>
            </a:solidFill>
          </a:ln>
        </p:spPr>
      </p:pic>
      <p:sp>
        <p:nvSpPr>
          <p:cNvPr id="2" name="TextBox 1">
            <a:extLst>
              <a:ext uri="{FF2B5EF4-FFF2-40B4-BE49-F238E27FC236}">
                <a16:creationId xmlns:a16="http://schemas.microsoft.com/office/drawing/2014/main" id="{CF3B92A5-71DC-818B-8D45-F9F42C46DCFE}"/>
              </a:ext>
            </a:extLst>
          </p:cNvPr>
          <p:cNvSpPr txBox="1"/>
          <p:nvPr/>
        </p:nvSpPr>
        <p:spPr>
          <a:xfrm>
            <a:off x="297712" y="233916"/>
            <a:ext cx="2397901" cy="369332"/>
          </a:xfrm>
          <a:prstGeom prst="rect">
            <a:avLst/>
          </a:prstGeom>
          <a:solidFill>
            <a:srgbClr val="7030A0"/>
          </a:solidFill>
        </p:spPr>
        <p:txBody>
          <a:bodyPr wrap="none" rtlCol="0">
            <a:spAutoFit/>
          </a:bodyPr>
          <a:lstStyle/>
          <a:p>
            <a:r>
              <a:rPr lang="en-SG" dirty="0">
                <a:solidFill>
                  <a:schemeClr val="bg1"/>
                </a:solidFill>
              </a:rPr>
              <a:t>Check TPAC status (1/1)</a:t>
            </a:r>
          </a:p>
        </p:txBody>
      </p:sp>
      <p:pic>
        <p:nvPicPr>
          <p:cNvPr id="3" name="Picture 2">
            <a:extLst>
              <a:ext uri="{FF2B5EF4-FFF2-40B4-BE49-F238E27FC236}">
                <a16:creationId xmlns:a16="http://schemas.microsoft.com/office/drawing/2014/main" id="{A798839D-B01C-C3B5-FC36-60EF49859D77}"/>
              </a:ext>
            </a:extLst>
          </p:cNvPr>
          <p:cNvPicPr>
            <a:picLocks noChangeAspect="1"/>
          </p:cNvPicPr>
          <p:nvPr/>
        </p:nvPicPr>
        <p:blipFill rotWithShape="1">
          <a:blip r:embed="rId5"/>
          <a:srcRect r="2737" b="18263"/>
          <a:stretch/>
        </p:blipFill>
        <p:spPr>
          <a:xfrm>
            <a:off x="878834" y="2898476"/>
            <a:ext cx="5317379" cy="3165894"/>
          </a:xfrm>
          <a:prstGeom prst="rect">
            <a:avLst/>
          </a:prstGeom>
        </p:spPr>
      </p:pic>
      <p:sp>
        <p:nvSpPr>
          <p:cNvPr id="10" name="Rectangle 9">
            <a:extLst>
              <a:ext uri="{FF2B5EF4-FFF2-40B4-BE49-F238E27FC236}">
                <a16:creationId xmlns:a16="http://schemas.microsoft.com/office/drawing/2014/main" id="{F937497A-70F9-66DD-C367-67731220DE67}"/>
              </a:ext>
            </a:extLst>
          </p:cNvPr>
          <p:cNvSpPr/>
          <p:nvPr/>
        </p:nvSpPr>
        <p:spPr>
          <a:xfrm>
            <a:off x="948906" y="2898475"/>
            <a:ext cx="5298775" cy="4456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Rectangle 7">
            <a:extLst>
              <a:ext uri="{FF2B5EF4-FFF2-40B4-BE49-F238E27FC236}">
                <a16:creationId xmlns:a16="http://schemas.microsoft.com/office/drawing/2014/main" id="{DCDE8FEE-DDB2-8CFB-69ED-C20C3B527838}"/>
              </a:ext>
            </a:extLst>
          </p:cNvPr>
          <p:cNvSpPr/>
          <p:nvPr/>
        </p:nvSpPr>
        <p:spPr>
          <a:xfrm>
            <a:off x="1044514" y="2951489"/>
            <a:ext cx="1818960" cy="339669"/>
          </a:xfrm>
          <a:prstGeom prst="rect">
            <a:avLst/>
          </a:prstGeom>
          <a:solidFill>
            <a:srgbClr val="2C6E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800" b="1" dirty="0">
                <a:solidFill>
                  <a:schemeClr val="bg1"/>
                </a:solidFill>
              </a:rPr>
              <a:t>Temporary PAC Accreditation (TPAC)</a:t>
            </a:r>
          </a:p>
        </p:txBody>
      </p:sp>
      <p:sp>
        <p:nvSpPr>
          <p:cNvPr id="6" name="Rectangle 5">
            <a:extLst>
              <a:ext uri="{FF2B5EF4-FFF2-40B4-BE49-F238E27FC236}">
                <a16:creationId xmlns:a16="http://schemas.microsoft.com/office/drawing/2014/main" id="{A39DCA33-005F-3725-A98D-128EBD75F190}"/>
              </a:ext>
            </a:extLst>
          </p:cNvPr>
          <p:cNvSpPr/>
          <p:nvPr/>
        </p:nvSpPr>
        <p:spPr>
          <a:xfrm>
            <a:off x="2904522" y="2951488"/>
            <a:ext cx="1247458" cy="339669"/>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800" b="1" dirty="0">
                <a:solidFill>
                  <a:schemeClr val="accent6">
                    <a:lumMod val="50000"/>
                  </a:schemeClr>
                </a:solidFill>
              </a:rPr>
              <a:t>PAC Accreditation (PAC)</a:t>
            </a:r>
          </a:p>
        </p:txBody>
      </p:sp>
      <p:sp>
        <p:nvSpPr>
          <p:cNvPr id="9" name="Rectangle 8">
            <a:extLst>
              <a:ext uri="{FF2B5EF4-FFF2-40B4-BE49-F238E27FC236}">
                <a16:creationId xmlns:a16="http://schemas.microsoft.com/office/drawing/2014/main" id="{85E3B5AF-675D-2E45-4FD9-309744E59190}"/>
              </a:ext>
            </a:extLst>
          </p:cNvPr>
          <p:cNvSpPr/>
          <p:nvPr/>
        </p:nvSpPr>
        <p:spPr>
          <a:xfrm>
            <a:off x="4222052" y="2951487"/>
            <a:ext cx="1974161" cy="339669"/>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800" b="1" dirty="0">
                <a:solidFill>
                  <a:schemeClr val="accent6">
                    <a:lumMod val="50000"/>
                  </a:schemeClr>
                </a:solidFill>
              </a:rPr>
              <a:t>Accreditation Media Organisation (MAO)</a:t>
            </a:r>
          </a:p>
        </p:txBody>
      </p:sp>
      <p:sp>
        <p:nvSpPr>
          <p:cNvPr id="11" name="TextBox 10">
            <a:extLst>
              <a:ext uri="{FF2B5EF4-FFF2-40B4-BE49-F238E27FC236}">
                <a16:creationId xmlns:a16="http://schemas.microsoft.com/office/drawing/2014/main" id="{CBC75FEB-ABF9-C26F-613B-B4DCC63FBFC4}"/>
              </a:ext>
            </a:extLst>
          </p:cNvPr>
          <p:cNvSpPr txBox="1"/>
          <p:nvPr/>
        </p:nvSpPr>
        <p:spPr>
          <a:xfrm>
            <a:off x="1123112" y="3476893"/>
            <a:ext cx="4846716" cy="830997"/>
          </a:xfrm>
          <a:prstGeom prst="rect">
            <a:avLst/>
          </a:prstGeom>
          <a:solidFill>
            <a:schemeClr val="bg1"/>
          </a:solidFill>
        </p:spPr>
        <p:txBody>
          <a:bodyPr wrap="square" rtlCol="0">
            <a:spAutoFit/>
          </a:bodyPr>
          <a:lstStyle/>
          <a:p>
            <a:r>
              <a:rPr lang="en-US" sz="1200" dirty="0"/>
              <a:t>Card Number:</a:t>
            </a:r>
          </a:p>
          <a:p>
            <a:r>
              <a:rPr lang="en-US" sz="1200" dirty="0"/>
              <a:t>Last 4 digits of ID:</a:t>
            </a:r>
          </a:p>
          <a:p>
            <a:endParaRPr lang="en-US" sz="1200" dirty="0"/>
          </a:p>
          <a:p>
            <a:endParaRPr lang="en-SG" sz="1200" dirty="0"/>
          </a:p>
        </p:txBody>
      </p:sp>
      <p:sp>
        <p:nvSpPr>
          <p:cNvPr id="12" name="Rectangle 11">
            <a:extLst>
              <a:ext uri="{FF2B5EF4-FFF2-40B4-BE49-F238E27FC236}">
                <a16:creationId xmlns:a16="http://schemas.microsoft.com/office/drawing/2014/main" id="{08FB6FE3-BC62-B7B5-75C5-EA85DFAB4726}"/>
              </a:ext>
            </a:extLst>
          </p:cNvPr>
          <p:cNvSpPr/>
          <p:nvPr/>
        </p:nvSpPr>
        <p:spPr>
          <a:xfrm>
            <a:off x="2667234" y="3544626"/>
            <a:ext cx="1561662" cy="1531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SG" sz="1100" dirty="0">
              <a:solidFill>
                <a:schemeClr val="tx1"/>
              </a:solidFill>
            </a:endParaRPr>
          </a:p>
        </p:txBody>
      </p:sp>
      <p:sp>
        <p:nvSpPr>
          <p:cNvPr id="13" name="Rectangle 12">
            <a:extLst>
              <a:ext uri="{FF2B5EF4-FFF2-40B4-BE49-F238E27FC236}">
                <a16:creationId xmlns:a16="http://schemas.microsoft.com/office/drawing/2014/main" id="{EA56620E-7156-6F24-09AF-ABB83566907A}"/>
              </a:ext>
            </a:extLst>
          </p:cNvPr>
          <p:cNvSpPr/>
          <p:nvPr/>
        </p:nvSpPr>
        <p:spPr>
          <a:xfrm>
            <a:off x="2667234" y="3739218"/>
            <a:ext cx="1561662" cy="1531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SG" sz="1100" dirty="0">
              <a:solidFill>
                <a:schemeClr val="tx1"/>
              </a:solidFill>
            </a:endParaRPr>
          </a:p>
        </p:txBody>
      </p:sp>
      <p:sp>
        <p:nvSpPr>
          <p:cNvPr id="14" name="Rectangle 13">
            <a:extLst>
              <a:ext uri="{FF2B5EF4-FFF2-40B4-BE49-F238E27FC236}">
                <a16:creationId xmlns:a16="http://schemas.microsoft.com/office/drawing/2014/main" id="{6A62605A-8493-FB5E-B7B3-F3490D4EA888}"/>
              </a:ext>
            </a:extLst>
          </p:cNvPr>
          <p:cNvSpPr/>
          <p:nvPr/>
        </p:nvSpPr>
        <p:spPr>
          <a:xfrm>
            <a:off x="1320137" y="2517173"/>
            <a:ext cx="3168769" cy="3006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b="1" dirty="0">
                <a:solidFill>
                  <a:schemeClr val="tx1">
                    <a:lumMod val="50000"/>
                    <a:lumOff val="50000"/>
                  </a:schemeClr>
                </a:solidFill>
              </a:rPr>
              <a:t>Self-help PAC</a:t>
            </a:r>
            <a:endParaRPr lang="en-SG" sz="1600" b="1" dirty="0">
              <a:solidFill>
                <a:schemeClr val="tx1">
                  <a:lumMod val="50000"/>
                  <a:lumOff val="50000"/>
                </a:schemeClr>
              </a:solidFill>
            </a:endParaRPr>
          </a:p>
        </p:txBody>
      </p:sp>
      <p:sp>
        <p:nvSpPr>
          <p:cNvPr id="15" name="Rectangle 14">
            <a:extLst>
              <a:ext uri="{FF2B5EF4-FFF2-40B4-BE49-F238E27FC236}">
                <a16:creationId xmlns:a16="http://schemas.microsoft.com/office/drawing/2014/main" id="{E8EAD05C-A0D2-E442-4DF2-73A9BDDF9FD9}"/>
              </a:ext>
            </a:extLst>
          </p:cNvPr>
          <p:cNvSpPr/>
          <p:nvPr/>
        </p:nvSpPr>
        <p:spPr>
          <a:xfrm>
            <a:off x="1653692" y="2216521"/>
            <a:ext cx="3168769" cy="2200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SG" sz="1600" b="1" dirty="0">
              <a:solidFill>
                <a:schemeClr val="tx1">
                  <a:lumMod val="50000"/>
                  <a:lumOff val="50000"/>
                </a:schemeClr>
              </a:solidFill>
            </a:endParaRPr>
          </a:p>
        </p:txBody>
      </p:sp>
      <p:sp>
        <p:nvSpPr>
          <p:cNvPr id="16" name="Rectangle 15">
            <a:extLst>
              <a:ext uri="{FF2B5EF4-FFF2-40B4-BE49-F238E27FC236}">
                <a16:creationId xmlns:a16="http://schemas.microsoft.com/office/drawing/2014/main" id="{3CA0FE4E-C7F5-A53B-75EC-6DB41A5DED37}"/>
              </a:ext>
            </a:extLst>
          </p:cNvPr>
          <p:cNvSpPr/>
          <p:nvPr/>
        </p:nvSpPr>
        <p:spPr>
          <a:xfrm>
            <a:off x="1082849" y="5013279"/>
            <a:ext cx="5164832" cy="11838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SG" sz="1600" b="1" dirty="0">
              <a:solidFill>
                <a:schemeClr val="tx1">
                  <a:lumMod val="50000"/>
                  <a:lumOff val="50000"/>
                </a:schemeClr>
              </a:solidFill>
            </a:endParaRPr>
          </a:p>
        </p:txBody>
      </p:sp>
      <p:sp>
        <p:nvSpPr>
          <p:cNvPr id="17" name="TextBox 16">
            <a:extLst>
              <a:ext uri="{FF2B5EF4-FFF2-40B4-BE49-F238E27FC236}">
                <a16:creationId xmlns:a16="http://schemas.microsoft.com/office/drawing/2014/main" id="{CB268593-8DC9-9328-10ED-61553DEBD9D9}"/>
              </a:ext>
            </a:extLst>
          </p:cNvPr>
          <p:cNvSpPr txBox="1"/>
          <p:nvPr/>
        </p:nvSpPr>
        <p:spPr>
          <a:xfrm>
            <a:off x="1082849" y="5115795"/>
            <a:ext cx="4846716" cy="830997"/>
          </a:xfrm>
          <a:prstGeom prst="rect">
            <a:avLst/>
          </a:prstGeom>
          <a:solidFill>
            <a:schemeClr val="bg1"/>
          </a:solidFill>
        </p:spPr>
        <p:txBody>
          <a:bodyPr wrap="square" rtlCol="0">
            <a:spAutoFit/>
          </a:bodyPr>
          <a:lstStyle/>
          <a:p>
            <a:r>
              <a:rPr lang="en-US" sz="1200" dirty="0"/>
              <a:t>Name: John Tan</a:t>
            </a:r>
          </a:p>
          <a:p>
            <a:r>
              <a:rPr lang="en-US" sz="1200" dirty="0"/>
              <a:t>Event: Event 1</a:t>
            </a:r>
          </a:p>
          <a:p>
            <a:r>
              <a:rPr lang="en-US" sz="1200" dirty="0"/>
              <a:t>Expiry Date: 01 Feb 24</a:t>
            </a:r>
          </a:p>
          <a:p>
            <a:endParaRPr lang="en-SG" sz="1200" dirty="0"/>
          </a:p>
        </p:txBody>
      </p:sp>
      <p:sp>
        <p:nvSpPr>
          <p:cNvPr id="18" name="Flowchart: Alternate Process 17">
            <a:extLst>
              <a:ext uri="{FF2B5EF4-FFF2-40B4-BE49-F238E27FC236}">
                <a16:creationId xmlns:a16="http://schemas.microsoft.com/office/drawing/2014/main" id="{E1BB32C4-0E0C-FE63-785B-6D3718BC3B96}"/>
              </a:ext>
            </a:extLst>
          </p:cNvPr>
          <p:cNvSpPr/>
          <p:nvPr/>
        </p:nvSpPr>
        <p:spPr>
          <a:xfrm>
            <a:off x="8385581" y="276446"/>
            <a:ext cx="3398101" cy="2138949"/>
          </a:xfrm>
          <a:prstGeom prst="flowChartAlternateProcess">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200" dirty="0">
                <a:solidFill>
                  <a:schemeClr val="tx1"/>
                </a:solidFill>
              </a:rPr>
              <a:t>The PAC officer can access the self-help PAC module to check the status of the TPAC application</a:t>
            </a:r>
          </a:p>
          <a:p>
            <a:endParaRPr lang="en-US" sz="1200" dirty="0">
              <a:solidFill>
                <a:schemeClr val="tx1"/>
              </a:solidFill>
            </a:endParaRPr>
          </a:p>
        </p:txBody>
      </p:sp>
    </p:spTree>
    <p:extLst>
      <p:ext uri="{BB962C8B-B14F-4D97-AF65-F5344CB8AC3E}">
        <p14:creationId xmlns:p14="http://schemas.microsoft.com/office/powerpoint/2010/main" val="1434692994"/>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Box 166">
            <a:extLst>
              <a:ext uri="{FF2B5EF4-FFF2-40B4-BE49-F238E27FC236}">
                <a16:creationId xmlns:a16="http://schemas.microsoft.com/office/drawing/2014/main" id="{8409C783-6914-E166-54DD-501000665545}"/>
              </a:ext>
            </a:extLst>
          </p:cNvPr>
          <p:cNvSpPr txBox="1"/>
          <p:nvPr/>
        </p:nvSpPr>
        <p:spPr>
          <a:xfrm>
            <a:off x="1107826" y="2505670"/>
            <a:ext cx="9976348" cy="923330"/>
          </a:xfrm>
          <a:prstGeom prst="rect">
            <a:avLst/>
          </a:prstGeom>
          <a:solidFill>
            <a:schemeClr val="accent2"/>
          </a:solidFill>
        </p:spPr>
        <p:txBody>
          <a:bodyPr wrap="square" rtlCol="0">
            <a:spAutoFit/>
          </a:bodyPr>
          <a:lstStyle/>
          <a:p>
            <a:pPr algn="ctr"/>
            <a:endParaRPr lang="en-SG" dirty="0"/>
          </a:p>
          <a:p>
            <a:pPr algn="ctr"/>
            <a:r>
              <a:rPr lang="en-SG" dirty="0"/>
              <a:t>Appendix</a:t>
            </a:r>
          </a:p>
          <a:p>
            <a:pPr algn="ctr"/>
            <a:endParaRPr lang="en-SG" dirty="0"/>
          </a:p>
        </p:txBody>
      </p:sp>
    </p:spTree>
    <p:extLst>
      <p:ext uri="{BB962C8B-B14F-4D97-AF65-F5344CB8AC3E}">
        <p14:creationId xmlns:p14="http://schemas.microsoft.com/office/powerpoint/2010/main" val="2873880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ADB1FB5-FA17-239A-4915-504B8FC10C10}"/>
              </a:ext>
            </a:extLst>
          </p:cNvPr>
          <p:cNvGraphicFramePr>
            <a:graphicFrameLocks noGrp="1"/>
          </p:cNvGraphicFramePr>
          <p:nvPr>
            <p:extLst>
              <p:ext uri="{D42A27DB-BD31-4B8C-83A1-F6EECF244321}">
                <p14:modId xmlns:p14="http://schemas.microsoft.com/office/powerpoint/2010/main" val="2952109714"/>
              </p:ext>
            </p:extLst>
          </p:nvPr>
        </p:nvGraphicFramePr>
        <p:xfrm>
          <a:off x="1355765" y="1312864"/>
          <a:ext cx="6104490" cy="3520440"/>
        </p:xfrm>
        <a:graphic>
          <a:graphicData uri="http://schemas.openxmlformats.org/drawingml/2006/table">
            <a:tbl>
              <a:tblPr>
                <a:tableStyleId>{5940675A-B579-460E-94D1-54222C63F5DA}</a:tableStyleId>
              </a:tblPr>
              <a:tblGrid>
                <a:gridCol w="788549">
                  <a:extLst>
                    <a:ext uri="{9D8B030D-6E8A-4147-A177-3AD203B41FA5}">
                      <a16:colId xmlns:a16="http://schemas.microsoft.com/office/drawing/2014/main" val="490572198"/>
                    </a:ext>
                  </a:extLst>
                </a:gridCol>
                <a:gridCol w="3827972">
                  <a:extLst>
                    <a:ext uri="{9D8B030D-6E8A-4147-A177-3AD203B41FA5}">
                      <a16:colId xmlns:a16="http://schemas.microsoft.com/office/drawing/2014/main" val="3655025205"/>
                    </a:ext>
                  </a:extLst>
                </a:gridCol>
                <a:gridCol w="1487969">
                  <a:extLst>
                    <a:ext uri="{9D8B030D-6E8A-4147-A177-3AD203B41FA5}">
                      <a16:colId xmlns:a16="http://schemas.microsoft.com/office/drawing/2014/main" val="266620819"/>
                    </a:ext>
                  </a:extLst>
                </a:gridCol>
              </a:tblGrid>
              <a:tr h="200025">
                <a:tc>
                  <a:txBody>
                    <a:bodyPr/>
                    <a:lstStyle/>
                    <a:p>
                      <a:pPr rtl="0" fontAlgn="b"/>
                      <a:r>
                        <a:rPr lang="en-SG" sz="1400" b="1" dirty="0">
                          <a:solidFill>
                            <a:srgbClr val="222222"/>
                          </a:solidFill>
                          <a:effectLst/>
                          <a:latin typeface="Calibri" panose="020F0502020204030204" pitchFamily="34" charset="0"/>
                        </a:rPr>
                        <a:t>S/N</a:t>
                      </a:r>
                    </a:p>
                  </a:txBody>
                  <a:tcPr marL="28575" marR="28575" marT="19050" marB="19050" anchor="b">
                    <a:solidFill>
                      <a:schemeClr val="bg1">
                        <a:lumMod val="85000"/>
                      </a:schemeClr>
                    </a:solidFill>
                  </a:tcPr>
                </a:tc>
                <a:tc>
                  <a:txBody>
                    <a:bodyPr/>
                    <a:lstStyle/>
                    <a:p>
                      <a:pPr rtl="0" fontAlgn="b"/>
                      <a:r>
                        <a:rPr lang="en-SG" sz="1400" b="1" dirty="0">
                          <a:solidFill>
                            <a:srgbClr val="222222"/>
                          </a:solidFill>
                          <a:effectLst/>
                          <a:latin typeface="Calibri" panose="020F0502020204030204" pitchFamily="34" charset="0"/>
                        </a:rPr>
                        <a:t>Fields</a:t>
                      </a:r>
                    </a:p>
                  </a:txBody>
                  <a:tcPr marL="28575" marR="28575" marT="19050" marB="19050" anchor="b">
                    <a:solidFill>
                      <a:schemeClr val="bg1">
                        <a:lumMod val="85000"/>
                      </a:schemeClr>
                    </a:solidFill>
                  </a:tcPr>
                </a:tc>
                <a:tc>
                  <a:txBody>
                    <a:bodyPr/>
                    <a:lstStyle/>
                    <a:p>
                      <a:pPr rtl="0" fontAlgn="b"/>
                      <a:r>
                        <a:rPr lang="en-SG" sz="1400" b="1" dirty="0">
                          <a:solidFill>
                            <a:srgbClr val="222222"/>
                          </a:solidFill>
                          <a:effectLst/>
                          <a:latin typeface="Calibri" panose="020F0502020204030204" pitchFamily="34" charset="0"/>
                        </a:rPr>
                        <a:t>Mandatory?</a:t>
                      </a:r>
                    </a:p>
                  </a:txBody>
                  <a:tcPr marL="28575" marR="28575" marT="19050" marB="19050" anchor="b">
                    <a:solidFill>
                      <a:schemeClr val="bg1">
                        <a:lumMod val="85000"/>
                      </a:schemeClr>
                    </a:solidFill>
                  </a:tcPr>
                </a:tc>
                <a:extLst>
                  <a:ext uri="{0D108BD9-81ED-4DB2-BD59-A6C34878D82A}">
                    <a16:rowId xmlns:a16="http://schemas.microsoft.com/office/drawing/2014/main" val="2754928422"/>
                  </a:ext>
                </a:extLst>
              </a:tr>
              <a:tr h="200025">
                <a:tc>
                  <a:txBody>
                    <a:bodyPr/>
                    <a:lstStyle/>
                    <a:p>
                      <a:pPr rtl="0" fontAlgn="b"/>
                      <a:r>
                        <a:rPr lang="en-SG" sz="1400" b="0" dirty="0">
                          <a:solidFill>
                            <a:srgbClr val="222222"/>
                          </a:solidFill>
                          <a:effectLst/>
                        </a:rPr>
                        <a:t>1</a:t>
                      </a:r>
                      <a:endParaRPr lang="en-SG" sz="1400" b="0" dirty="0">
                        <a:solidFill>
                          <a:srgbClr val="222222"/>
                        </a:solidFill>
                        <a:effectLst/>
                        <a:latin typeface="Calibri" panose="020F0502020204030204" pitchFamily="34" charset="0"/>
                      </a:endParaRPr>
                    </a:p>
                  </a:txBody>
                  <a:tcPr marL="28575" marR="28575" marT="19050" marB="19050" anchor="b"/>
                </a:tc>
                <a:tc>
                  <a:txBody>
                    <a:bodyPr/>
                    <a:lstStyle/>
                    <a:p>
                      <a:pPr rtl="0" fontAlgn="b"/>
                      <a:r>
                        <a:rPr lang="en-US" sz="1400" kern="1200" dirty="0">
                          <a:solidFill>
                            <a:schemeClr val="tx1"/>
                          </a:solidFill>
                          <a:effectLst/>
                          <a:latin typeface="+mn-lt"/>
                          <a:ea typeface="+mn-ea"/>
                          <a:cs typeface="+mn-cs"/>
                        </a:rPr>
                        <a:t>NRIC/FIN/Passport No. </a:t>
                      </a:r>
                      <a:endParaRPr lang="en-SG" sz="1400" b="0" dirty="0">
                        <a:solidFill>
                          <a:srgbClr val="222222"/>
                        </a:solidFill>
                        <a:effectLst/>
                        <a:latin typeface="Calibri" panose="020F0502020204030204" pitchFamily="34" charset="0"/>
                      </a:endParaRPr>
                    </a:p>
                  </a:txBody>
                  <a:tcPr marL="28575" marR="28575" marT="19050" marB="19050" anchor="b"/>
                </a:tc>
                <a:tc>
                  <a:txBody>
                    <a:bodyPr/>
                    <a:lstStyle/>
                    <a:p>
                      <a:pPr rtl="0" fontAlgn="b"/>
                      <a:endParaRPr lang="en-SG" sz="1400" b="0" dirty="0">
                        <a:solidFill>
                          <a:srgbClr val="222222"/>
                        </a:solidFill>
                        <a:effectLst/>
                        <a:latin typeface="Calibri" panose="020F0502020204030204" pitchFamily="34" charset="0"/>
                      </a:endParaRPr>
                    </a:p>
                  </a:txBody>
                  <a:tcPr marL="28575" marR="28575" marT="19050" marB="19050" anchor="b"/>
                </a:tc>
                <a:extLst>
                  <a:ext uri="{0D108BD9-81ED-4DB2-BD59-A6C34878D82A}">
                    <a16:rowId xmlns:a16="http://schemas.microsoft.com/office/drawing/2014/main" val="1860637880"/>
                  </a:ext>
                </a:extLst>
              </a:tr>
              <a:tr h="200025">
                <a:tc>
                  <a:txBody>
                    <a:bodyPr/>
                    <a:lstStyle/>
                    <a:p>
                      <a:pPr rtl="0" fontAlgn="b"/>
                      <a:r>
                        <a:rPr lang="en-SG" sz="1400" b="0" dirty="0">
                          <a:solidFill>
                            <a:srgbClr val="222222"/>
                          </a:solidFill>
                          <a:effectLst/>
                        </a:rPr>
                        <a:t>2</a:t>
                      </a:r>
                      <a:endParaRPr lang="en-SG" sz="1400" b="0" dirty="0">
                        <a:solidFill>
                          <a:srgbClr val="222222"/>
                        </a:solidFill>
                        <a:effectLst/>
                        <a:latin typeface="Calibri" panose="020F0502020204030204" pitchFamily="34" charset="0"/>
                      </a:endParaRPr>
                    </a:p>
                  </a:txBody>
                  <a:tcPr marL="28575" marR="28575" marT="19050" marB="19050" anchor="b"/>
                </a:tc>
                <a:tc>
                  <a:txBody>
                    <a:bodyPr/>
                    <a:lstStyle/>
                    <a:p>
                      <a:pPr rtl="0" fontAlgn="b"/>
                      <a:r>
                        <a:rPr lang="en-US" sz="1400" kern="1200" dirty="0">
                          <a:solidFill>
                            <a:schemeClr val="tx1"/>
                          </a:solidFill>
                          <a:effectLst/>
                          <a:latin typeface="+mn-lt"/>
                          <a:ea typeface="+mn-ea"/>
                          <a:cs typeface="+mn-cs"/>
                        </a:rPr>
                        <a:t>Applicant Name as in Passport/ NRIC</a:t>
                      </a:r>
                      <a:endParaRPr lang="en-SG" sz="1400" b="0" dirty="0">
                        <a:solidFill>
                          <a:srgbClr val="222222"/>
                        </a:solidFill>
                        <a:effectLst/>
                        <a:latin typeface="Calibri" panose="020F0502020204030204" pitchFamily="34" charset="0"/>
                      </a:endParaRPr>
                    </a:p>
                  </a:txBody>
                  <a:tcPr marL="28575" marR="28575" marT="19050" marB="19050" anchor="b"/>
                </a:tc>
                <a:tc>
                  <a:txBody>
                    <a:bodyPr/>
                    <a:lstStyle/>
                    <a:p>
                      <a:pPr rtl="0" fontAlgn="b"/>
                      <a:endParaRPr lang="en-SG" sz="1400" b="0" dirty="0">
                        <a:solidFill>
                          <a:srgbClr val="222222"/>
                        </a:solidFill>
                        <a:effectLst/>
                        <a:latin typeface="Calibri" panose="020F0502020204030204" pitchFamily="34" charset="0"/>
                      </a:endParaRPr>
                    </a:p>
                  </a:txBody>
                  <a:tcPr marL="28575" marR="28575" marT="19050" marB="19050" anchor="b"/>
                </a:tc>
                <a:extLst>
                  <a:ext uri="{0D108BD9-81ED-4DB2-BD59-A6C34878D82A}">
                    <a16:rowId xmlns:a16="http://schemas.microsoft.com/office/drawing/2014/main" val="426393752"/>
                  </a:ext>
                </a:extLst>
              </a:tr>
              <a:tr h="200025">
                <a:tc>
                  <a:txBody>
                    <a:bodyPr/>
                    <a:lstStyle/>
                    <a:p>
                      <a:pPr rtl="0" fontAlgn="b"/>
                      <a:r>
                        <a:rPr lang="en-US" sz="1400" b="0" dirty="0">
                          <a:solidFill>
                            <a:srgbClr val="222222"/>
                          </a:solidFill>
                          <a:effectLst/>
                        </a:rPr>
                        <a:t>3</a:t>
                      </a:r>
                      <a:endParaRPr lang="en-US" sz="1400" b="0" dirty="0">
                        <a:solidFill>
                          <a:srgbClr val="222222"/>
                        </a:solidFill>
                        <a:effectLst/>
                        <a:latin typeface="Calibri" panose="020F0502020204030204" pitchFamily="34" charset="0"/>
                      </a:endParaRPr>
                    </a:p>
                  </a:txBody>
                  <a:tcPr marL="28575" marR="28575" marT="19050" marB="19050" anchor="b"/>
                </a:tc>
                <a:tc>
                  <a:txBody>
                    <a:bodyPr/>
                    <a:lstStyle/>
                    <a:p>
                      <a:pPr rtl="0" fontAlgn="b"/>
                      <a:r>
                        <a:rPr lang="en-US" sz="1400" kern="1200" dirty="0">
                          <a:solidFill>
                            <a:schemeClr val="tx1"/>
                          </a:solidFill>
                          <a:effectLst/>
                          <a:latin typeface="+mn-lt"/>
                          <a:ea typeface="+mn-ea"/>
                          <a:cs typeface="+mn-cs"/>
                        </a:rPr>
                        <a:t>Applicant's Alias Name (where applicable)</a:t>
                      </a:r>
                      <a:endParaRPr lang="en-SG" sz="1400" b="0" dirty="0">
                        <a:solidFill>
                          <a:srgbClr val="222222"/>
                        </a:solidFill>
                        <a:effectLst/>
                        <a:latin typeface="Calibri" panose="020F0502020204030204" pitchFamily="34" charset="0"/>
                      </a:endParaRPr>
                    </a:p>
                  </a:txBody>
                  <a:tcPr marL="28575" marR="28575" marT="19050" marB="19050" anchor="b"/>
                </a:tc>
                <a:tc>
                  <a:txBody>
                    <a:bodyPr/>
                    <a:lstStyle/>
                    <a:p>
                      <a:pPr rtl="0" fontAlgn="b"/>
                      <a:endParaRPr lang="en-SG" sz="1400" b="0" dirty="0">
                        <a:solidFill>
                          <a:srgbClr val="222222"/>
                        </a:solidFill>
                        <a:effectLst/>
                        <a:latin typeface="Calibri" panose="020F0502020204030204" pitchFamily="34" charset="0"/>
                      </a:endParaRPr>
                    </a:p>
                  </a:txBody>
                  <a:tcPr marL="28575" marR="28575" marT="19050" marB="19050" anchor="b"/>
                </a:tc>
                <a:extLst>
                  <a:ext uri="{0D108BD9-81ED-4DB2-BD59-A6C34878D82A}">
                    <a16:rowId xmlns:a16="http://schemas.microsoft.com/office/drawing/2014/main" val="3342577145"/>
                  </a:ext>
                </a:extLst>
              </a:tr>
              <a:tr h="200025">
                <a:tc>
                  <a:txBody>
                    <a:bodyPr/>
                    <a:lstStyle/>
                    <a:p>
                      <a:pPr rtl="0" fontAlgn="b"/>
                      <a:r>
                        <a:rPr lang="en-US" sz="1400" b="0" dirty="0">
                          <a:solidFill>
                            <a:srgbClr val="222222"/>
                          </a:solidFill>
                          <a:effectLst/>
                        </a:rPr>
                        <a:t>4</a:t>
                      </a:r>
                      <a:endParaRPr lang="en-US" sz="1400" b="0" dirty="0">
                        <a:solidFill>
                          <a:srgbClr val="222222"/>
                        </a:solidFill>
                        <a:effectLst/>
                        <a:latin typeface="Calibri" panose="020F0502020204030204" pitchFamily="34" charset="0"/>
                      </a:endParaRPr>
                    </a:p>
                  </a:txBody>
                  <a:tcPr marL="28575" marR="28575" marT="19050" marB="19050" anchor="b"/>
                </a:tc>
                <a:tc>
                  <a:txBody>
                    <a:bodyPr/>
                    <a:lstStyle/>
                    <a:p>
                      <a:pPr rtl="0" fontAlgn="b"/>
                      <a:r>
                        <a:rPr lang="en-US" sz="1400" kern="1200" dirty="0">
                          <a:solidFill>
                            <a:schemeClr val="tx1"/>
                          </a:solidFill>
                          <a:effectLst/>
                          <a:latin typeface="+mn-lt"/>
                          <a:ea typeface="+mn-ea"/>
                          <a:cs typeface="+mn-cs"/>
                        </a:rPr>
                        <a:t>Nationality</a:t>
                      </a:r>
                      <a:endParaRPr lang="en-US" sz="1400" b="0" dirty="0">
                        <a:solidFill>
                          <a:srgbClr val="222222"/>
                        </a:solidFill>
                        <a:effectLst/>
                      </a:endParaRPr>
                    </a:p>
                  </a:txBody>
                  <a:tcPr marL="28575" marR="28575" marT="19050" marB="19050" anchor="b"/>
                </a:tc>
                <a:tc>
                  <a:txBody>
                    <a:bodyPr/>
                    <a:lstStyle/>
                    <a:p>
                      <a:pPr rtl="0" fontAlgn="b"/>
                      <a:endParaRPr lang="en-US" sz="1400" b="0" dirty="0">
                        <a:solidFill>
                          <a:srgbClr val="222222"/>
                        </a:solidFill>
                        <a:effectLst/>
                        <a:latin typeface="Calibri" panose="020F0502020204030204" pitchFamily="34" charset="0"/>
                      </a:endParaRPr>
                    </a:p>
                  </a:txBody>
                  <a:tcPr marL="28575" marR="28575" marT="19050" marB="19050" anchor="b"/>
                </a:tc>
                <a:extLst>
                  <a:ext uri="{0D108BD9-81ED-4DB2-BD59-A6C34878D82A}">
                    <a16:rowId xmlns:a16="http://schemas.microsoft.com/office/drawing/2014/main" val="2103046686"/>
                  </a:ext>
                </a:extLst>
              </a:tr>
              <a:tr h="200025">
                <a:tc>
                  <a:txBody>
                    <a:bodyPr/>
                    <a:lstStyle/>
                    <a:p>
                      <a:pPr rtl="0" fontAlgn="b"/>
                      <a:r>
                        <a:rPr lang="en-US" sz="1400" b="0" dirty="0">
                          <a:solidFill>
                            <a:srgbClr val="222222"/>
                          </a:solidFill>
                          <a:effectLst/>
                        </a:rPr>
                        <a:t>5</a:t>
                      </a:r>
                      <a:endParaRPr lang="en-US" sz="1400" b="0" dirty="0">
                        <a:solidFill>
                          <a:srgbClr val="222222"/>
                        </a:solidFill>
                        <a:effectLst/>
                        <a:latin typeface="Calibri" panose="020F0502020204030204" pitchFamily="34" charset="0"/>
                      </a:endParaRPr>
                    </a:p>
                  </a:txBody>
                  <a:tcPr marL="28575" marR="28575" marT="19050" marB="19050" anchor="b"/>
                </a:tc>
                <a:tc>
                  <a:txBody>
                    <a:bodyPr/>
                    <a:lstStyle/>
                    <a:p>
                      <a:pPr rtl="0" fontAlgn="b"/>
                      <a:r>
                        <a:rPr lang="en-US" sz="1400" kern="1200" dirty="0">
                          <a:solidFill>
                            <a:schemeClr val="tx1"/>
                          </a:solidFill>
                          <a:effectLst/>
                          <a:latin typeface="+mn-lt"/>
                          <a:ea typeface="+mn-ea"/>
                          <a:cs typeface="+mn-cs"/>
                        </a:rPr>
                        <a:t>Country of Birth</a:t>
                      </a:r>
                      <a:endParaRPr lang="en-US" sz="1400" b="0" dirty="0">
                        <a:solidFill>
                          <a:srgbClr val="222222"/>
                        </a:solidFill>
                        <a:effectLst/>
                        <a:latin typeface="Calibri" panose="020F0502020204030204" pitchFamily="34" charset="0"/>
                      </a:endParaRPr>
                    </a:p>
                  </a:txBody>
                  <a:tcPr marL="28575" marR="28575" marT="19050" marB="19050" anchor="b"/>
                </a:tc>
                <a:tc>
                  <a:txBody>
                    <a:bodyPr/>
                    <a:lstStyle/>
                    <a:p>
                      <a:pPr rtl="0" fontAlgn="b"/>
                      <a:endParaRPr lang="en-US" sz="1400" b="0" dirty="0">
                        <a:solidFill>
                          <a:srgbClr val="222222"/>
                        </a:solidFill>
                        <a:effectLst/>
                        <a:latin typeface="Calibri" panose="020F0502020204030204" pitchFamily="34" charset="0"/>
                      </a:endParaRPr>
                    </a:p>
                  </a:txBody>
                  <a:tcPr marL="28575" marR="28575" marT="19050" marB="19050" anchor="b"/>
                </a:tc>
                <a:extLst>
                  <a:ext uri="{0D108BD9-81ED-4DB2-BD59-A6C34878D82A}">
                    <a16:rowId xmlns:a16="http://schemas.microsoft.com/office/drawing/2014/main" val="2123187983"/>
                  </a:ext>
                </a:extLst>
              </a:tr>
              <a:tr h="200025">
                <a:tc>
                  <a:txBody>
                    <a:bodyPr/>
                    <a:lstStyle/>
                    <a:p>
                      <a:pPr rtl="0" fontAlgn="b"/>
                      <a:r>
                        <a:rPr lang="en-SG" sz="1400" b="0" dirty="0">
                          <a:solidFill>
                            <a:srgbClr val="222222"/>
                          </a:solidFill>
                          <a:effectLst/>
                        </a:rPr>
                        <a:t>6</a:t>
                      </a:r>
                      <a:endParaRPr lang="en-SG" sz="1400" b="0" dirty="0">
                        <a:solidFill>
                          <a:srgbClr val="222222"/>
                        </a:solidFill>
                        <a:effectLst/>
                        <a:latin typeface="Calibri" panose="020F0502020204030204" pitchFamily="34" charset="0"/>
                      </a:endParaRPr>
                    </a:p>
                  </a:txBody>
                  <a:tcPr marL="28575" marR="28575" marT="19050" marB="19050" anchor="b"/>
                </a:tc>
                <a:tc>
                  <a:txBody>
                    <a:bodyPr/>
                    <a:lstStyle/>
                    <a:p>
                      <a:pPr rtl="0" fontAlgn="b"/>
                      <a:r>
                        <a:rPr lang="en-US" sz="1400" kern="1200" dirty="0">
                          <a:solidFill>
                            <a:schemeClr val="tx1"/>
                          </a:solidFill>
                          <a:effectLst/>
                          <a:latin typeface="+mn-lt"/>
                          <a:ea typeface="+mn-ea"/>
                          <a:cs typeface="+mn-cs"/>
                        </a:rPr>
                        <a:t>Date of Birth</a:t>
                      </a:r>
                      <a:endParaRPr lang="en-US" sz="1400" b="0" dirty="0">
                        <a:solidFill>
                          <a:srgbClr val="222222"/>
                        </a:solidFill>
                        <a:effectLst/>
                        <a:latin typeface="Calibri" panose="020F0502020204030204" pitchFamily="34" charset="0"/>
                      </a:endParaRPr>
                    </a:p>
                  </a:txBody>
                  <a:tcPr marL="28575" marR="28575" marT="19050" marB="19050" anchor="b"/>
                </a:tc>
                <a:tc>
                  <a:txBody>
                    <a:bodyPr/>
                    <a:lstStyle/>
                    <a:p>
                      <a:pPr rtl="0" fontAlgn="b"/>
                      <a:endParaRPr lang="en-US" sz="1400" b="0" dirty="0">
                        <a:solidFill>
                          <a:srgbClr val="222222"/>
                        </a:solidFill>
                        <a:effectLst/>
                        <a:latin typeface="Calibri" panose="020F0502020204030204" pitchFamily="34" charset="0"/>
                      </a:endParaRPr>
                    </a:p>
                  </a:txBody>
                  <a:tcPr marL="28575" marR="28575" marT="19050" marB="19050" anchor="b"/>
                </a:tc>
                <a:extLst>
                  <a:ext uri="{0D108BD9-81ED-4DB2-BD59-A6C34878D82A}">
                    <a16:rowId xmlns:a16="http://schemas.microsoft.com/office/drawing/2014/main" val="3982747263"/>
                  </a:ext>
                </a:extLst>
              </a:tr>
              <a:tr h="200025">
                <a:tc>
                  <a:txBody>
                    <a:bodyPr/>
                    <a:lstStyle/>
                    <a:p>
                      <a:pPr rtl="0" fontAlgn="b"/>
                      <a:r>
                        <a:rPr lang="en-SG" sz="1400" b="0" dirty="0">
                          <a:solidFill>
                            <a:srgbClr val="222222"/>
                          </a:solidFill>
                          <a:effectLst/>
                        </a:rPr>
                        <a:t>7</a:t>
                      </a:r>
                      <a:endParaRPr lang="en-SG" sz="1400" b="0" dirty="0">
                        <a:solidFill>
                          <a:srgbClr val="222222"/>
                        </a:solidFill>
                        <a:effectLst/>
                        <a:latin typeface="Calibri" panose="020F0502020204030204" pitchFamily="34" charset="0"/>
                      </a:endParaRPr>
                    </a:p>
                  </a:txBody>
                  <a:tcPr marL="28575" marR="28575" marT="19050" marB="19050" anchor="b"/>
                </a:tc>
                <a:tc>
                  <a:txBody>
                    <a:bodyPr/>
                    <a:lstStyle/>
                    <a:p>
                      <a:pPr rtl="0" fontAlgn="b"/>
                      <a:r>
                        <a:rPr lang="en-US" sz="1400" kern="1200" dirty="0">
                          <a:solidFill>
                            <a:schemeClr val="tx1"/>
                          </a:solidFill>
                          <a:effectLst/>
                          <a:latin typeface="+mn-lt"/>
                          <a:ea typeface="+mn-ea"/>
                          <a:cs typeface="+mn-cs"/>
                        </a:rPr>
                        <a:t>Sex</a:t>
                      </a:r>
                      <a:endParaRPr lang="en-SG" sz="1400" b="0" dirty="0">
                        <a:solidFill>
                          <a:srgbClr val="222222"/>
                        </a:solidFill>
                        <a:effectLst/>
                        <a:latin typeface="Calibri" panose="020F0502020204030204" pitchFamily="34" charset="0"/>
                      </a:endParaRPr>
                    </a:p>
                  </a:txBody>
                  <a:tcPr marL="28575" marR="28575" marT="19050" marB="19050" anchor="b"/>
                </a:tc>
                <a:tc>
                  <a:txBody>
                    <a:bodyPr/>
                    <a:lstStyle/>
                    <a:p>
                      <a:pPr rtl="0" fontAlgn="b"/>
                      <a:endParaRPr lang="en-SG" sz="1400" b="0" dirty="0">
                        <a:solidFill>
                          <a:srgbClr val="222222"/>
                        </a:solidFill>
                        <a:effectLst/>
                        <a:latin typeface="Calibri" panose="020F0502020204030204" pitchFamily="34" charset="0"/>
                      </a:endParaRPr>
                    </a:p>
                  </a:txBody>
                  <a:tcPr marL="28575" marR="28575" marT="19050" marB="19050" anchor="b"/>
                </a:tc>
                <a:extLst>
                  <a:ext uri="{0D108BD9-81ED-4DB2-BD59-A6C34878D82A}">
                    <a16:rowId xmlns:a16="http://schemas.microsoft.com/office/drawing/2014/main" val="847368812"/>
                  </a:ext>
                </a:extLst>
              </a:tr>
              <a:tr h="200025">
                <a:tc>
                  <a:txBody>
                    <a:bodyPr/>
                    <a:lstStyle/>
                    <a:p>
                      <a:pPr rtl="0" fontAlgn="b"/>
                      <a:r>
                        <a:rPr lang="en-SG" sz="1400" b="0" dirty="0">
                          <a:solidFill>
                            <a:srgbClr val="222222"/>
                          </a:solidFill>
                          <a:effectLst/>
                        </a:rPr>
                        <a:t>8</a:t>
                      </a:r>
                      <a:endParaRPr lang="en-SG" sz="1400" b="0" dirty="0">
                        <a:solidFill>
                          <a:srgbClr val="222222"/>
                        </a:solidFill>
                        <a:effectLst/>
                        <a:latin typeface="Calibri" panose="020F0502020204030204" pitchFamily="34" charset="0"/>
                      </a:endParaRPr>
                    </a:p>
                  </a:txBody>
                  <a:tcPr marL="28575" marR="28575" marT="19050" marB="19050" anchor="b"/>
                </a:tc>
                <a:tc>
                  <a:txBody>
                    <a:bodyPr/>
                    <a:lstStyle/>
                    <a:p>
                      <a:pPr rtl="0" fontAlgn="b"/>
                      <a:r>
                        <a:rPr lang="en-US" sz="1400" kern="1200" dirty="0">
                          <a:solidFill>
                            <a:schemeClr val="tx1"/>
                          </a:solidFill>
                          <a:effectLst/>
                          <a:latin typeface="+mn-lt"/>
                          <a:ea typeface="+mn-ea"/>
                          <a:cs typeface="+mn-cs"/>
                        </a:rPr>
                        <a:t>Religion</a:t>
                      </a:r>
                      <a:endParaRPr lang="en-SG" sz="1400" b="0" dirty="0">
                        <a:solidFill>
                          <a:srgbClr val="222222"/>
                        </a:solidFill>
                        <a:effectLst/>
                        <a:latin typeface="Calibri" panose="020F0502020204030204" pitchFamily="34" charset="0"/>
                      </a:endParaRPr>
                    </a:p>
                  </a:txBody>
                  <a:tcPr marL="28575" marR="28575" marT="19050" marB="19050" anchor="b"/>
                </a:tc>
                <a:tc>
                  <a:txBody>
                    <a:bodyPr/>
                    <a:lstStyle/>
                    <a:p>
                      <a:pPr rtl="0" fontAlgn="b"/>
                      <a:endParaRPr lang="en-SG" sz="1400" b="0" dirty="0">
                        <a:solidFill>
                          <a:srgbClr val="222222"/>
                        </a:solidFill>
                        <a:effectLst/>
                        <a:latin typeface="Calibri" panose="020F0502020204030204" pitchFamily="34" charset="0"/>
                      </a:endParaRPr>
                    </a:p>
                  </a:txBody>
                  <a:tcPr marL="28575" marR="28575" marT="19050" marB="19050" anchor="b"/>
                </a:tc>
                <a:extLst>
                  <a:ext uri="{0D108BD9-81ED-4DB2-BD59-A6C34878D82A}">
                    <a16:rowId xmlns:a16="http://schemas.microsoft.com/office/drawing/2014/main" val="2979453255"/>
                  </a:ext>
                </a:extLst>
              </a:tr>
              <a:tr h="200025">
                <a:tc>
                  <a:txBody>
                    <a:bodyPr/>
                    <a:lstStyle/>
                    <a:p>
                      <a:pPr rtl="0" fontAlgn="b"/>
                      <a:r>
                        <a:rPr lang="en-SG" sz="1400" b="0" dirty="0">
                          <a:solidFill>
                            <a:srgbClr val="222222"/>
                          </a:solidFill>
                          <a:effectLst/>
                          <a:latin typeface="Calibri" panose="020F0502020204030204" pitchFamily="34" charset="0"/>
                        </a:rPr>
                        <a:t>9</a:t>
                      </a:r>
                    </a:p>
                  </a:txBody>
                  <a:tcPr marL="28575" marR="28575" marT="19050" marB="19050" anchor="b"/>
                </a:tc>
                <a:tc>
                  <a:txBody>
                    <a:bodyPr/>
                    <a:lstStyle/>
                    <a:p>
                      <a:pPr rtl="0" fontAlgn="b"/>
                      <a:r>
                        <a:rPr lang="en-US" sz="1400" kern="1200" dirty="0">
                          <a:solidFill>
                            <a:schemeClr val="tx1"/>
                          </a:solidFill>
                          <a:effectLst/>
                          <a:latin typeface="+mn-lt"/>
                          <a:ea typeface="+mn-ea"/>
                          <a:cs typeface="+mn-cs"/>
                        </a:rPr>
                        <a:t>Applicant's Organisation/Agency</a:t>
                      </a:r>
                      <a:endParaRPr lang="en-SG" sz="1400" b="0" dirty="0">
                        <a:solidFill>
                          <a:srgbClr val="222222"/>
                        </a:solidFill>
                        <a:effectLst/>
                        <a:latin typeface="Calibri" panose="020F0502020204030204" pitchFamily="34" charset="0"/>
                      </a:endParaRPr>
                    </a:p>
                  </a:txBody>
                  <a:tcPr marL="28575" marR="28575" marT="19050" marB="19050" anchor="b"/>
                </a:tc>
                <a:tc>
                  <a:txBody>
                    <a:bodyPr/>
                    <a:lstStyle/>
                    <a:p>
                      <a:pPr rtl="0" fontAlgn="b"/>
                      <a:endParaRPr lang="en-SG" sz="1400" b="0" dirty="0">
                        <a:solidFill>
                          <a:srgbClr val="222222"/>
                        </a:solidFill>
                        <a:effectLst/>
                        <a:latin typeface="Calibri" panose="020F0502020204030204" pitchFamily="34" charset="0"/>
                      </a:endParaRPr>
                    </a:p>
                  </a:txBody>
                  <a:tcPr marL="28575" marR="28575" marT="19050" marB="19050" anchor="b"/>
                </a:tc>
                <a:extLst>
                  <a:ext uri="{0D108BD9-81ED-4DB2-BD59-A6C34878D82A}">
                    <a16:rowId xmlns:a16="http://schemas.microsoft.com/office/drawing/2014/main" val="3841966841"/>
                  </a:ext>
                </a:extLst>
              </a:tr>
              <a:tr h="200025">
                <a:tc>
                  <a:txBody>
                    <a:bodyPr/>
                    <a:lstStyle/>
                    <a:p>
                      <a:pPr rtl="0" fontAlgn="b"/>
                      <a:r>
                        <a:rPr lang="en-SG" sz="1400" b="0" dirty="0">
                          <a:solidFill>
                            <a:srgbClr val="222222"/>
                          </a:solidFill>
                          <a:effectLst/>
                          <a:latin typeface="Calibri" panose="020F0502020204030204" pitchFamily="34" charset="0"/>
                        </a:rPr>
                        <a:t>10</a:t>
                      </a:r>
                    </a:p>
                  </a:txBody>
                  <a:tcPr marL="28575" marR="28575" marT="19050" marB="19050" anchor="b"/>
                </a:tc>
                <a:tc>
                  <a:txBody>
                    <a:bodyPr/>
                    <a:lstStyle/>
                    <a:p>
                      <a:pPr rtl="0" fontAlgn="b"/>
                      <a:r>
                        <a:rPr lang="en-US" sz="1400" kern="1200" dirty="0">
                          <a:solidFill>
                            <a:schemeClr val="tx1"/>
                          </a:solidFill>
                          <a:effectLst/>
                          <a:latin typeface="+mn-lt"/>
                          <a:ea typeface="+mn-ea"/>
                          <a:cs typeface="+mn-cs"/>
                        </a:rPr>
                        <a:t>Applicant's Department/Channel</a:t>
                      </a:r>
                      <a:endParaRPr lang="en-SG" sz="1400" b="0" dirty="0">
                        <a:solidFill>
                          <a:srgbClr val="222222"/>
                        </a:solidFill>
                        <a:effectLst/>
                        <a:latin typeface="Calibri" panose="020F0502020204030204" pitchFamily="34" charset="0"/>
                      </a:endParaRPr>
                    </a:p>
                  </a:txBody>
                  <a:tcPr marL="28575" marR="28575" marT="19050" marB="19050" anchor="b"/>
                </a:tc>
                <a:tc>
                  <a:txBody>
                    <a:bodyPr/>
                    <a:lstStyle/>
                    <a:p>
                      <a:pPr rtl="0" fontAlgn="b"/>
                      <a:endParaRPr lang="en-SG" sz="1400" b="0" dirty="0">
                        <a:solidFill>
                          <a:srgbClr val="222222"/>
                        </a:solidFill>
                        <a:effectLst/>
                        <a:latin typeface="Calibri" panose="020F0502020204030204" pitchFamily="34" charset="0"/>
                      </a:endParaRPr>
                    </a:p>
                  </a:txBody>
                  <a:tcPr marL="28575" marR="28575" marT="19050" marB="19050" anchor="b"/>
                </a:tc>
                <a:extLst>
                  <a:ext uri="{0D108BD9-81ED-4DB2-BD59-A6C34878D82A}">
                    <a16:rowId xmlns:a16="http://schemas.microsoft.com/office/drawing/2014/main" val="2577070003"/>
                  </a:ext>
                </a:extLst>
              </a:tr>
              <a:tr h="200025">
                <a:tc>
                  <a:txBody>
                    <a:bodyPr/>
                    <a:lstStyle/>
                    <a:p>
                      <a:pPr rtl="0" fontAlgn="b"/>
                      <a:r>
                        <a:rPr lang="en-SG" sz="1400" b="0" dirty="0">
                          <a:solidFill>
                            <a:srgbClr val="222222"/>
                          </a:solidFill>
                          <a:effectLst/>
                          <a:latin typeface="Calibri" panose="020F0502020204030204" pitchFamily="34" charset="0"/>
                        </a:rPr>
                        <a:t>11</a:t>
                      </a:r>
                    </a:p>
                  </a:txBody>
                  <a:tcPr marL="28575" marR="28575" marT="19050" marB="19050" anchor="b"/>
                </a:tc>
                <a:tc>
                  <a:txBody>
                    <a:bodyPr/>
                    <a:lstStyle/>
                    <a:p>
                      <a:pPr rtl="0" fontAlgn="b"/>
                      <a:r>
                        <a:rPr lang="en-US" sz="1400" kern="1200" dirty="0">
                          <a:solidFill>
                            <a:schemeClr val="tx1"/>
                          </a:solidFill>
                          <a:effectLst/>
                          <a:latin typeface="+mn-lt"/>
                          <a:ea typeface="+mn-ea"/>
                          <a:cs typeface="+mn-cs"/>
                        </a:rPr>
                        <a:t>Job Designation</a:t>
                      </a:r>
                      <a:endParaRPr lang="en-SG" sz="1400" b="0" dirty="0">
                        <a:solidFill>
                          <a:srgbClr val="222222"/>
                        </a:solidFill>
                        <a:effectLst/>
                        <a:latin typeface="Calibri" panose="020F0502020204030204" pitchFamily="34" charset="0"/>
                      </a:endParaRPr>
                    </a:p>
                  </a:txBody>
                  <a:tcPr marL="28575" marR="28575" marT="19050" marB="19050" anchor="b"/>
                </a:tc>
                <a:tc>
                  <a:txBody>
                    <a:bodyPr/>
                    <a:lstStyle/>
                    <a:p>
                      <a:pPr rtl="0" fontAlgn="b"/>
                      <a:endParaRPr lang="en-SG" sz="1400" b="0" dirty="0">
                        <a:solidFill>
                          <a:srgbClr val="222222"/>
                        </a:solidFill>
                        <a:effectLst/>
                        <a:latin typeface="Calibri" panose="020F0502020204030204" pitchFamily="34" charset="0"/>
                      </a:endParaRPr>
                    </a:p>
                  </a:txBody>
                  <a:tcPr marL="28575" marR="28575" marT="19050" marB="19050" anchor="b"/>
                </a:tc>
                <a:extLst>
                  <a:ext uri="{0D108BD9-81ED-4DB2-BD59-A6C34878D82A}">
                    <a16:rowId xmlns:a16="http://schemas.microsoft.com/office/drawing/2014/main" val="1918719857"/>
                  </a:ext>
                </a:extLst>
              </a:tr>
              <a:tr h="200025">
                <a:tc>
                  <a:txBody>
                    <a:bodyPr/>
                    <a:lstStyle/>
                    <a:p>
                      <a:pPr rtl="0" fontAlgn="b"/>
                      <a:r>
                        <a:rPr lang="en-SG" sz="1400" b="0" dirty="0">
                          <a:solidFill>
                            <a:srgbClr val="222222"/>
                          </a:solidFill>
                          <a:effectLst/>
                          <a:latin typeface="Calibri" panose="020F0502020204030204" pitchFamily="34" charset="0"/>
                        </a:rPr>
                        <a:t>12</a:t>
                      </a:r>
                    </a:p>
                  </a:txBody>
                  <a:tcPr marL="28575" marR="28575" marT="19050" marB="19050" anchor="b"/>
                </a:tc>
                <a:tc>
                  <a:txBody>
                    <a:bodyPr/>
                    <a:lstStyle/>
                    <a:p>
                      <a:pPr rtl="0" fontAlgn="b"/>
                      <a:r>
                        <a:rPr lang="en-US" sz="1400" kern="1200" dirty="0">
                          <a:solidFill>
                            <a:schemeClr val="tx1"/>
                          </a:solidFill>
                          <a:effectLst/>
                          <a:latin typeface="+mn-lt"/>
                          <a:ea typeface="+mn-ea"/>
                          <a:cs typeface="+mn-cs"/>
                        </a:rPr>
                        <a:t>Address of Residence</a:t>
                      </a:r>
                      <a:endParaRPr lang="en-SG" sz="1400" b="0" dirty="0">
                        <a:solidFill>
                          <a:srgbClr val="222222"/>
                        </a:solidFill>
                        <a:effectLst/>
                        <a:latin typeface="Calibri" panose="020F0502020204030204" pitchFamily="34" charset="0"/>
                      </a:endParaRPr>
                    </a:p>
                  </a:txBody>
                  <a:tcPr marL="28575" marR="28575" marT="19050" marB="19050" anchor="b"/>
                </a:tc>
                <a:tc>
                  <a:txBody>
                    <a:bodyPr/>
                    <a:lstStyle/>
                    <a:p>
                      <a:pPr rtl="0" fontAlgn="b"/>
                      <a:endParaRPr lang="en-SG" sz="1400" b="0" dirty="0">
                        <a:solidFill>
                          <a:srgbClr val="222222"/>
                        </a:solidFill>
                        <a:effectLst/>
                        <a:latin typeface="Calibri" panose="020F0502020204030204" pitchFamily="34" charset="0"/>
                      </a:endParaRPr>
                    </a:p>
                  </a:txBody>
                  <a:tcPr marL="28575" marR="28575" marT="19050" marB="19050" anchor="b"/>
                </a:tc>
                <a:extLst>
                  <a:ext uri="{0D108BD9-81ED-4DB2-BD59-A6C34878D82A}">
                    <a16:rowId xmlns:a16="http://schemas.microsoft.com/office/drawing/2014/main" val="2583037994"/>
                  </a:ext>
                </a:extLst>
              </a:tr>
              <a:tr h="200025">
                <a:tc>
                  <a:txBody>
                    <a:bodyPr/>
                    <a:lstStyle/>
                    <a:p>
                      <a:pPr rtl="0" fontAlgn="b"/>
                      <a:r>
                        <a:rPr lang="en-SG" sz="1400" b="0" dirty="0">
                          <a:solidFill>
                            <a:srgbClr val="222222"/>
                          </a:solidFill>
                          <a:effectLst/>
                          <a:latin typeface="Calibri" panose="020F0502020204030204" pitchFamily="34" charset="0"/>
                        </a:rPr>
                        <a:t>13</a:t>
                      </a:r>
                    </a:p>
                  </a:txBody>
                  <a:tcPr marL="28575" marR="28575" marT="19050" marB="19050" anchor="b"/>
                </a:tc>
                <a:tc>
                  <a:txBody>
                    <a:bodyPr/>
                    <a:lstStyle/>
                    <a:p>
                      <a:pPr rtl="0" fontAlgn="b"/>
                      <a:r>
                        <a:rPr lang="en-SG" sz="1400" b="0" dirty="0">
                          <a:solidFill>
                            <a:srgbClr val="222222"/>
                          </a:solidFill>
                          <a:effectLst/>
                          <a:latin typeface="Calibri" panose="020F0502020204030204" pitchFamily="34" charset="0"/>
                        </a:rPr>
                        <a:t>Recommended Letter</a:t>
                      </a:r>
                    </a:p>
                  </a:txBody>
                  <a:tcPr marL="28575" marR="28575" marT="19050" marB="19050" anchor="b"/>
                </a:tc>
                <a:tc>
                  <a:txBody>
                    <a:bodyPr/>
                    <a:lstStyle/>
                    <a:p>
                      <a:pPr rtl="0" fontAlgn="b"/>
                      <a:endParaRPr lang="en-SG" sz="1400" b="0" dirty="0">
                        <a:solidFill>
                          <a:srgbClr val="222222"/>
                        </a:solidFill>
                        <a:effectLst/>
                        <a:latin typeface="Calibri" panose="020F0502020204030204" pitchFamily="34" charset="0"/>
                      </a:endParaRPr>
                    </a:p>
                  </a:txBody>
                  <a:tcPr marL="28575" marR="28575" marT="19050" marB="19050" anchor="b"/>
                </a:tc>
                <a:extLst>
                  <a:ext uri="{0D108BD9-81ED-4DB2-BD59-A6C34878D82A}">
                    <a16:rowId xmlns:a16="http://schemas.microsoft.com/office/drawing/2014/main" val="3557566844"/>
                  </a:ext>
                </a:extLst>
              </a:tr>
            </a:tbl>
          </a:graphicData>
        </a:graphic>
      </p:graphicFrame>
      <p:sp>
        <p:nvSpPr>
          <p:cNvPr id="3" name="TextBox 2">
            <a:extLst>
              <a:ext uri="{FF2B5EF4-FFF2-40B4-BE49-F238E27FC236}">
                <a16:creationId xmlns:a16="http://schemas.microsoft.com/office/drawing/2014/main" id="{12E2A64A-F40A-E679-C657-C0CE59D497D5}"/>
              </a:ext>
            </a:extLst>
          </p:cNvPr>
          <p:cNvSpPr txBox="1"/>
          <p:nvPr/>
        </p:nvSpPr>
        <p:spPr>
          <a:xfrm>
            <a:off x="297712" y="233916"/>
            <a:ext cx="2540054" cy="369332"/>
          </a:xfrm>
          <a:prstGeom prst="rect">
            <a:avLst/>
          </a:prstGeom>
          <a:solidFill>
            <a:schemeClr val="accent4"/>
          </a:solidFill>
        </p:spPr>
        <p:txBody>
          <a:bodyPr wrap="none" rtlCol="0">
            <a:spAutoFit/>
          </a:bodyPr>
          <a:lstStyle/>
          <a:p>
            <a:r>
              <a:rPr lang="en-SG" dirty="0"/>
              <a:t>Appendix A – TPAC Fields</a:t>
            </a:r>
          </a:p>
        </p:txBody>
      </p:sp>
      <p:sp>
        <p:nvSpPr>
          <p:cNvPr id="9" name="TextBox 8">
            <a:extLst>
              <a:ext uri="{FF2B5EF4-FFF2-40B4-BE49-F238E27FC236}">
                <a16:creationId xmlns:a16="http://schemas.microsoft.com/office/drawing/2014/main" id="{47CA5304-1C6C-1CBC-C1FD-3E57E677D80E}"/>
              </a:ext>
            </a:extLst>
          </p:cNvPr>
          <p:cNvSpPr txBox="1"/>
          <p:nvPr/>
        </p:nvSpPr>
        <p:spPr>
          <a:xfrm>
            <a:off x="387315" y="758479"/>
            <a:ext cx="1937838" cy="369332"/>
          </a:xfrm>
          <a:prstGeom prst="rect">
            <a:avLst/>
          </a:prstGeom>
          <a:noFill/>
        </p:spPr>
        <p:txBody>
          <a:bodyPr wrap="none" rtlCol="0">
            <a:spAutoFit/>
          </a:bodyPr>
          <a:lstStyle/>
          <a:p>
            <a:r>
              <a:rPr lang="en-SG" b="1" dirty="0"/>
              <a:t>TPAC vs PAC Fields</a:t>
            </a:r>
          </a:p>
        </p:txBody>
      </p:sp>
      <p:sp>
        <p:nvSpPr>
          <p:cNvPr id="4" name="TextBox 3">
            <a:extLst>
              <a:ext uri="{FF2B5EF4-FFF2-40B4-BE49-F238E27FC236}">
                <a16:creationId xmlns:a16="http://schemas.microsoft.com/office/drawing/2014/main" id="{EF397CBB-9951-02C2-FC96-8715F4DACC9C}"/>
              </a:ext>
            </a:extLst>
          </p:cNvPr>
          <p:cNvSpPr txBox="1"/>
          <p:nvPr/>
        </p:nvSpPr>
        <p:spPr>
          <a:xfrm>
            <a:off x="297712" y="6273446"/>
            <a:ext cx="4912883" cy="276999"/>
          </a:xfrm>
          <a:prstGeom prst="rect">
            <a:avLst/>
          </a:prstGeom>
          <a:noFill/>
        </p:spPr>
        <p:txBody>
          <a:bodyPr wrap="none" rtlCol="0">
            <a:spAutoFit/>
          </a:bodyPr>
          <a:lstStyle/>
          <a:p>
            <a:pPr rtl="0" fontAlgn="b"/>
            <a:r>
              <a:rPr lang="en-SG" sz="1200" i="1" dirty="0">
                <a:effectLst/>
              </a:rPr>
              <a:t>For the (PAC) fields that are not applicable for TPAC, they will be set as blank</a:t>
            </a:r>
          </a:p>
        </p:txBody>
      </p:sp>
    </p:spTree>
    <p:extLst>
      <p:ext uri="{BB962C8B-B14F-4D97-AF65-F5344CB8AC3E}">
        <p14:creationId xmlns:p14="http://schemas.microsoft.com/office/powerpoint/2010/main" val="3369437366"/>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C52870F-D421-8ABE-2C26-1489B6DAAB3B}"/>
              </a:ext>
            </a:extLst>
          </p:cNvPr>
          <p:cNvCxnSpPr>
            <a:cxnSpLocks/>
          </p:cNvCxnSpPr>
          <p:nvPr/>
        </p:nvCxnSpPr>
        <p:spPr>
          <a:xfrm>
            <a:off x="265822" y="1794291"/>
            <a:ext cx="11250442" cy="0"/>
          </a:xfrm>
          <a:prstGeom prst="line">
            <a:avLst/>
          </a:prstGeom>
          <a:ln w="127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8184B8B-EAEE-23CD-80C4-D6C479387D62}"/>
              </a:ext>
            </a:extLst>
          </p:cNvPr>
          <p:cNvCxnSpPr>
            <a:cxnSpLocks/>
          </p:cNvCxnSpPr>
          <p:nvPr/>
        </p:nvCxnSpPr>
        <p:spPr>
          <a:xfrm>
            <a:off x="291701" y="3171646"/>
            <a:ext cx="11224563" cy="0"/>
          </a:xfrm>
          <a:prstGeom prst="line">
            <a:avLst/>
          </a:prstGeom>
          <a:ln w="127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BC93A1D-9A9F-4E20-D9B5-16231AADFA20}"/>
              </a:ext>
            </a:extLst>
          </p:cNvPr>
          <p:cNvCxnSpPr>
            <a:cxnSpLocks/>
          </p:cNvCxnSpPr>
          <p:nvPr/>
        </p:nvCxnSpPr>
        <p:spPr>
          <a:xfrm>
            <a:off x="291701" y="4479986"/>
            <a:ext cx="11224563" cy="0"/>
          </a:xfrm>
          <a:prstGeom prst="line">
            <a:avLst/>
          </a:prstGeom>
          <a:ln w="127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B2F7D3C-A497-C564-ABAB-4A5CF3221E1C}"/>
              </a:ext>
            </a:extLst>
          </p:cNvPr>
          <p:cNvCxnSpPr>
            <a:cxnSpLocks/>
          </p:cNvCxnSpPr>
          <p:nvPr/>
        </p:nvCxnSpPr>
        <p:spPr>
          <a:xfrm>
            <a:off x="265822" y="5824539"/>
            <a:ext cx="11250442" cy="0"/>
          </a:xfrm>
          <a:prstGeom prst="line">
            <a:avLst/>
          </a:prstGeom>
          <a:ln w="127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B1E958B-9B7E-F948-BA1C-B4E9EBA55610}"/>
              </a:ext>
            </a:extLst>
          </p:cNvPr>
          <p:cNvSpPr txBox="1"/>
          <p:nvPr/>
        </p:nvSpPr>
        <p:spPr>
          <a:xfrm rot="16200000">
            <a:off x="-56311" y="1016076"/>
            <a:ext cx="1003801" cy="307777"/>
          </a:xfrm>
          <a:prstGeom prst="rect">
            <a:avLst/>
          </a:prstGeom>
          <a:solidFill>
            <a:schemeClr val="accent6">
              <a:lumMod val="60000"/>
              <a:lumOff val="40000"/>
            </a:schemeClr>
          </a:solidFill>
        </p:spPr>
        <p:txBody>
          <a:bodyPr wrap="square" rtlCol="0">
            <a:spAutoFit/>
          </a:bodyPr>
          <a:lstStyle/>
          <a:p>
            <a:r>
              <a:rPr lang="en-SG" sz="1400" dirty="0"/>
              <a:t>Public User</a:t>
            </a:r>
          </a:p>
        </p:txBody>
      </p:sp>
      <p:sp>
        <p:nvSpPr>
          <p:cNvPr id="28" name="TextBox 27">
            <a:extLst>
              <a:ext uri="{FF2B5EF4-FFF2-40B4-BE49-F238E27FC236}">
                <a16:creationId xmlns:a16="http://schemas.microsoft.com/office/drawing/2014/main" id="{825D4023-A815-827F-9DAC-0C21170EE9BF}"/>
              </a:ext>
            </a:extLst>
          </p:cNvPr>
          <p:cNvSpPr txBox="1"/>
          <p:nvPr/>
        </p:nvSpPr>
        <p:spPr>
          <a:xfrm rot="16200000">
            <a:off x="-46628" y="2226168"/>
            <a:ext cx="984437" cy="307777"/>
          </a:xfrm>
          <a:prstGeom prst="rect">
            <a:avLst/>
          </a:prstGeom>
          <a:solidFill>
            <a:schemeClr val="accent6">
              <a:lumMod val="60000"/>
              <a:lumOff val="40000"/>
            </a:schemeClr>
          </a:solidFill>
        </p:spPr>
        <p:txBody>
          <a:bodyPr wrap="square" rtlCol="0">
            <a:spAutoFit/>
          </a:bodyPr>
          <a:lstStyle/>
          <a:p>
            <a:r>
              <a:rPr lang="en-SG" sz="1400" dirty="0"/>
              <a:t>PAC Online</a:t>
            </a:r>
          </a:p>
        </p:txBody>
      </p:sp>
      <p:sp>
        <p:nvSpPr>
          <p:cNvPr id="29" name="TextBox 28">
            <a:extLst>
              <a:ext uri="{FF2B5EF4-FFF2-40B4-BE49-F238E27FC236}">
                <a16:creationId xmlns:a16="http://schemas.microsoft.com/office/drawing/2014/main" id="{B85536A9-A4EF-1652-3036-A096FD65F8CB}"/>
              </a:ext>
            </a:extLst>
          </p:cNvPr>
          <p:cNvSpPr txBox="1"/>
          <p:nvPr/>
        </p:nvSpPr>
        <p:spPr>
          <a:xfrm rot="16200000">
            <a:off x="-45025" y="3648120"/>
            <a:ext cx="981231" cy="307777"/>
          </a:xfrm>
          <a:prstGeom prst="rect">
            <a:avLst/>
          </a:prstGeom>
          <a:solidFill>
            <a:schemeClr val="accent6">
              <a:lumMod val="60000"/>
              <a:lumOff val="40000"/>
            </a:schemeClr>
          </a:solidFill>
        </p:spPr>
        <p:txBody>
          <a:bodyPr wrap="square" rtlCol="0">
            <a:spAutoFit/>
          </a:bodyPr>
          <a:lstStyle/>
          <a:p>
            <a:r>
              <a:rPr lang="en-SG" sz="1400" dirty="0"/>
              <a:t>PAC Admin</a:t>
            </a:r>
          </a:p>
        </p:txBody>
      </p:sp>
      <p:sp>
        <p:nvSpPr>
          <p:cNvPr id="31" name="TextBox 30">
            <a:extLst>
              <a:ext uri="{FF2B5EF4-FFF2-40B4-BE49-F238E27FC236}">
                <a16:creationId xmlns:a16="http://schemas.microsoft.com/office/drawing/2014/main" id="{015220CF-1BED-2A95-884D-1E01723DCFC0}"/>
              </a:ext>
            </a:extLst>
          </p:cNvPr>
          <p:cNvSpPr txBox="1"/>
          <p:nvPr/>
        </p:nvSpPr>
        <p:spPr>
          <a:xfrm rot="16200000">
            <a:off x="-137197" y="4983293"/>
            <a:ext cx="1165575" cy="307777"/>
          </a:xfrm>
          <a:prstGeom prst="rect">
            <a:avLst/>
          </a:prstGeom>
          <a:solidFill>
            <a:schemeClr val="accent6">
              <a:lumMod val="60000"/>
              <a:lumOff val="40000"/>
            </a:schemeClr>
          </a:solidFill>
        </p:spPr>
        <p:txBody>
          <a:bodyPr wrap="square" rtlCol="0">
            <a:spAutoFit/>
          </a:bodyPr>
          <a:lstStyle/>
          <a:p>
            <a:r>
              <a:rPr lang="en-SG" sz="1400" dirty="0"/>
              <a:t>PAC Schedule</a:t>
            </a:r>
          </a:p>
        </p:txBody>
      </p:sp>
      <p:sp>
        <p:nvSpPr>
          <p:cNvPr id="45" name="TextBox 44">
            <a:extLst>
              <a:ext uri="{FF2B5EF4-FFF2-40B4-BE49-F238E27FC236}">
                <a16:creationId xmlns:a16="http://schemas.microsoft.com/office/drawing/2014/main" id="{85616DC7-5E81-8E57-19F2-BCEEF34A6E29}"/>
              </a:ext>
            </a:extLst>
          </p:cNvPr>
          <p:cNvSpPr txBox="1"/>
          <p:nvPr/>
        </p:nvSpPr>
        <p:spPr>
          <a:xfrm rot="16200000">
            <a:off x="168110" y="6157272"/>
            <a:ext cx="554960" cy="307777"/>
          </a:xfrm>
          <a:prstGeom prst="rect">
            <a:avLst/>
          </a:prstGeom>
          <a:solidFill>
            <a:schemeClr val="accent6">
              <a:lumMod val="60000"/>
              <a:lumOff val="40000"/>
            </a:schemeClr>
          </a:solidFill>
        </p:spPr>
        <p:txBody>
          <a:bodyPr wrap="square" rtlCol="0">
            <a:spAutoFit/>
          </a:bodyPr>
          <a:lstStyle/>
          <a:p>
            <a:r>
              <a:rPr lang="en-SG" sz="1400" dirty="0"/>
              <a:t>MHA</a:t>
            </a:r>
          </a:p>
        </p:txBody>
      </p:sp>
      <p:sp>
        <p:nvSpPr>
          <p:cNvPr id="48" name="Flowchart: Terminator 47">
            <a:extLst>
              <a:ext uri="{FF2B5EF4-FFF2-40B4-BE49-F238E27FC236}">
                <a16:creationId xmlns:a16="http://schemas.microsoft.com/office/drawing/2014/main" id="{9679485F-8E52-BEE1-F69E-8A753B9AC28E}"/>
              </a:ext>
            </a:extLst>
          </p:cNvPr>
          <p:cNvSpPr/>
          <p:nvPr/>
        </p:nvSpPr>
        <p:spPr>
          <a:xfrm>
            <a:off x="1026543" y="1106321"/>
            <a:ext cx="552091" cy="220542"/>
          </a:xfrm>
          <a:prstGeom prst="flowChartTermina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t>Start</a:t>
            </a:r>
          </a:p>
        </p:txBody>
      </p:sp>
      <p:sp>
        <p:nvSpPr>
          <p:cNvPr id="51" name="Diamond 50">
            <a:extLst>
              <a:ext uri="{FF2B5EF4-FFF2-40B4-BE49-F238E27FC236}">
                <a16:creationId xmlns:a16="http://schemas.microsoft.com/office/drawing/2014/main" id="{589DB186-4543-4625-FC79-4CBEE664E2DB}"/>
              </a:ext>
            </a:extLst>
          </p:cNvPr>
          <p:cNvSpPr/>
          <p:nvPr/>
        </p:nvSpPr>
        <p:spPr>
          <a:xfrm>
            <a:off x="2613858" y="959239"/>
            <a:ext cx="1708030" cy="514706"/>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t>Is Singpass User</a:t>
            </a:r>
          </a:p>
        </p:txBody>
      </p:sp>
      <p:sp>
        <p:nvSpPr>
          <p:cNvPr id="53" name="Rectangle 52">
            <a:extLst>
              <a:ext uri="{FF2B5EF4-FFF2-40B4-BE49-F238E27FC236}">
                <a16:creationId xmlns:a16="http://schemas.microsoft.com/office/drawing/2014/main" id="{3BC48462-0D48-7757-7254-509ADDCA62E7}"/>
              </a:ext>
            </a:extLst>
          </p:cNvPr>
          <p:cNvSpPr/>
          <p:nvPr/>
        </p:nvSpPr>
        <p:spPr>
          <a:xfrm>
            <a:off x="1302588" y="2039402"/>
            <a:ext cx="1121434" cy="5951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t>TPAC Form (Pre Login)</a:t>
            </a:r>
          </a:p>
        </p:txBody>
      </p:sp>
      <p:sp>
        <p:nvSpPr>
          <p:cNvPr id="55" name="Rectangle 54">
            <a:extLst>
              <a:ext uri="{FF2B5EF4-FFF2-40B4-BE49-F238E27FC236}">
                <a16:creationId xmlns:a16="http://schemas.microsoft.com/office/drawing/2014/main" id="{2F64AB0A-94FA-167E-81A4-D720E3821AEA}"/>
              </a:ext>
            </a:extLst>
          </p:cNvPr>
          <p:cNvSpPr/>
          <p:nvPr/>
        </p:nvSpPr>
        <p:spPr>
          <a:xfrm>
            <a:off x="2907156" y="2039401"/>
            <a:ext cx="1121434" cy="5951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t>TPAC Form (Post Login)</a:t>
            </a:r>
            <a:endParaRPr lang="en-SG" sz="1200" baseline="30000" dirty="0"/>
          </a:p>
        </p:txBody>
      </p:sp>
      <p:sp>
        <p:nvSpPr>
          <p:cNvPr id="56" name="Rectangle 55">
            <a:extLst>
              <a:ext uri="{FF2B5EF4-FFF2-40B4-BE49-F238E27FC236}">
                <a16:creationId xmlns:a16="http://schemas.microsoft.com/office/drawing/2014/main" id="{AFE79C48-7FC0-33F3-42DB-E1B32ECF4A21}"/>
              </a:ext>
            </a:extLst>
          </p:cNvPr>
          <p:cNvSpPr/>
          <p:nvPr/>
        </p:nvSpPr>
        <p:spPr>
          <a:xfrm>
            <a:off x="1302588" y="4765665"/>
            <a:ext cx="1121434" cy="5951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t>MHA Inbound </a:t>
            </a:r>
            <a:endParaRPr lang="en-SG" sz="1200" baseline="30000" dirty="0"/>
          </a:p>
        </p:txBody>
      </p:sp>
      <p:sp>
        <p:nvSpPr>
          <p:cNvPr id="60" name="Rectangle 59">
            <a:extLst>
              <a:ext uri="{FF2B5EF4-FFF2-40B4-BE49-F238E27FC236}">
                <a16:creationId xmlns:a16="http://schemas.microsoft.com/office/drawing/2014/main" id="{88858BE9-311C-51EC-BA17-D2E5BD3731E3}"/>
              </a:ext>
            </a:extLst>
          </p:cNvPr>
          <p:cNvSpPr/>
          <p:nvPr/>
        </p:nvSpPr>
        <p:spPr>
          <a:xfrm>
            <a:off x="2907156" y="4765665"/>
            <a:ext cx="1121434" cy="5951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t>MHA Outbound </a:t>
            </a:r>
            <a:endParaRPr lang="en-SG" sz="1200" baseline="30000" dirty="0"/>
          </a:p>
        </p:txBody>
      </p:sp>
      <p:sp>
        <p:nvSpPr>
          <p:cNvPr id="62" name="Rectangle 61">
            <a:extLst>
              <a:ext uri="{FF2B5EF4-FFF2-40B4-BE49-F238E27FC236}">
                <a16:creationId xmlns:a16="http://schemas.microsoft.com/office/drawing/2014/main" id="{CA58D10F-8606-B05C-8F7F-D10E79DBCABD}"/>
              </a:ext>
            </a:extLst>
          </p:cNvPr>
          <p:cNvSpPr/>
          <p:nvPr/>
        </p:nvSpPr>
        <p:spPr>
          <a:xfrm>
            <a:off x="1302588" y="5987363"/>
            <a:ext cx="1121434" cy="5951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t>Security Screening</a:t>
            </a:r>
            <a:endParaRPr lang="en-SG" sz="1200" baseline="30000" dirty="0"/>
          </a:p>
        </p:txBody>
      </p:sp>
      <p:cxnSp>
        <p:nvCxnSpPr>
          <p:cNvPr id="69" name="Straight Arrow Connector 68">
            <a:extLst>
              <a:ext uri="{FF2B5EF4-FFF2-40B4-BE49-F238E27FC236}">
                <a16:creationId xmlns:a16="http://schemas.microsoft.com/office/drawing/2014/main" id="{8CCF50FB-5B49-8695-8C5E-C6B3E446580D}"/>
              </a:ext>
            </a:extLst>
          </p:cNvPr>
          <p:cNvCxnSpPr>
            <a:stCxn id="48" idx="3"/>
            <a:endCxn id="51" idx="1"/>
          </p:cNvCxnSpPr>
          <p:nvPr/>
        </p:nvCxnSpPr>
        <p:spPr>
          <a:xfrm>
            <a:off x="1578634" y="1216592"/>
            <a:ext cx="103522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3" name="Connector: Elbow 72">
            <a:extLst>
              <a:ext uri="{FF2B5EF4-FFF2-40B4-BE49-F238E27FC236}">
                <a16:creationId xmlns:a16="http://schemas.microsoft.com/office/drawing/2014/main" id="{0C3556A7-D0B4-7535-FAA7-232EDA54D38B}"/>
              </a:ext>
            </a:extLst>
          </p:cNvPr>
          <p:cNvCxnSpPr>
            <a:stCxn id="51" idx="2"/>
            <a:endCxn id="53" idx="0"/>
          </p:cNvCxnSpPr>
          <p:nvPr/>
        </p:nvCxnSpPr>
        <p:spPr>
          <a:xfrm rot="5400000">
            <a:off x="2382861" y="954389"/>
            <a:ext cx="565457" cy="1604568"/>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5" name="Connector: Elbow 74">
            <a:extLst>
              <a:ext uri="{FF2B5EF4-FFF2-40B4-BE49-F238E27FC236}">
                <a16:creationId xmlns:a16="http://schemas.microsoft.com/office/drawing/2014/main" id="{3AB4AF64-0A6D-2F26-7FC9-54686D0A3102}"/>
              </a:ext>
            </a:extLst>
          </p:cNvPr>
          <p:cNvCxnSpPr>
            <a:cxnSpLocks/>
            <a:stCxn id="51" idx="3"/>
            <a:endCxn id="55" idx="3"/>
          </p:cNvCxnSpPr>
          <p:nvPr/>
        </p:nvCxnSpPr>
        <p:spPr>
          <a:xfrm flipH="1">
            <a:off x="4028590" y="1216592"/>
            <a:ext cx="293298" cy="1120360"/>
          </a:xfrm>
          <a:prstGeom prst="bentConnector3">
            <a:avLst>
              <a:gd name="adj1" fmla="val -7794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4901E9A1-0E9D-A3F3-2B8A-001BC72886A7}"/>
              </a:ext>
            </a:extLst>
          </p:cNvPr>
          <p:cNvCxnSpPr>
            <a:stCxn id="53" idx="2"/>
            <a:endCxn id="56" idx="0"/>
          </p:cNvCxnSpPr>
          <p:nvPr/>
        </p:nvCxnSpPr>
        <p:spPr>
          <a:xfrm>
            <a:off x="1863305" y="2634503"/>
            <a:ext cx="0" cy="21311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8" name="Connector: Elbow 77">
            <a:extLst>
              <a:ext uri="{FF2B5EF4-FFF2-40B4-BE49-F238E27FC236}">
                <a16:creationId xmlns:a16="http://schemas.microsoft.com/office/drawing/2014/main" id="{FE8C5A5B-5D66-8EF0-CFD1-A161F1715EBD}"/>
              </a:ext>
            </a:extLst>
          </p:cNvPr>
          <p:cNvCxnSpPr>
            <a:cxnSpLocks/>
            <a:stCxn id="55" idx="2"/>
            <a:endCxn id="56" idx="0"/>
          </p:cNvCxnSpPr>
          <p:nvPr/>
        </p:nvCxnSpPr>
        <p:spPr>
          <a:xfrm rot="5400000">
            <a:off x="1600008" y="2897799"/>
            <a:ext cx="2131163" cy="1604568"/>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A89CFFE5-AFFD-448D-AAC7-455BC026A66F}"/>
              </a:ext>
            </a:extLst>
          </p:cNvPr>
          <p:cNvCxnSpPr>
            <a:cxnSpLocks/>
            <a:stCxn id="56" idx="2"/>
            <a:endCxn id="62" idx="0"/>
          </p:cNvCxnSpPr>
          <p:nvPr/>
        </p:nvCxnSpPr>
        <p:spPr>
          <a:xfrm>
            <a:off x="1863305" y="5360766"/>
            <a:ext cx="0" cy="6265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4" name="Connector: Elbow 83">
            <a:extLst>
              <a:ext uri="{FF2B5EF4-FFF2-40B4-BE49-F238E27FC236}">
                <a16:creationId xmlns:a16="http://schemas.microsoft.com/office/drawing/2014/main" id="{6277ACB2-292C-9D7C-C254-6F65E49E03A3}"/>
              </a:ext>
            </a:extLst>
          </p:cNvPr>
          <p:cNvCxnSpPr>
            <a:cxnSpLocks/>
            <a:stCxn id="62" idx="3"/>
            <a:endCxn id="60" idx="2"/>
          </p:cNvCxnSpPr>
          <p:nvPr/>
        </p:nvCxnSpPr>
        <p:spPr>
          <a:xfrm flipV="1">
            <a:off x="2424022" y="5360766"/>
            <a:ext cx="1043851" cy="92414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87" name="Diamond 86">
            <a:extLst>
              <a:ext uri="{FF2B5EF4-FFF2-40B4-BE49-F238E27FC236}">
                <a16:creationId xmlns:a16="http://schemas.microsoft.com/office/drawing/2014/main" id="{178BC94D-26E7-80F6-4E54-F45E3C35E085}"/>
              </a:ext>
            </a:extLst>
          </p:cNvPr>
          <p:cNvSpPr/>
          <p:nvPr/>
        </p:nvSpPr>
        <p:spPr>
          <a:xfrm>
            <a:off x="4625252" y="4805862"/>
            <a:ext cx="1708030" cy="514706"/>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t>Clearance Status= 1?</a:t>
            </a:r>
          </a:p>
        </p:txBody>
      </p:sp>
      <p:sp>
        <p:nvSpPr>
          <p:cNvPr id="88" name="Rectangle 87">
            <a:extLst>
              <a:ext uri="{FF2B5EF4-FFF2-40B4-BE49-F238E27FC236}">
                <a16:creationId xmlns:a16="http://schemas.microsoft.com/office/drawing/2014/main" id="{52DC00FA-CCE4-7EA4-CF05-F38A3663D1E7}"/>
              </a:ext>
            </a:extLst>
          </p:cNvPr>
          <p:cNvSpPr/>
          <p:nvPr/>
        </p:nvSpPr>
        <p:spPr>
          <a:xfrm>
            <a:off x="9284844" y="4765665"/>
            <a:ext cx="1784174" cy="5951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1200" dirty="0"/>
              <a:t>Reject application and send email notification to the applicant</a:t>
            </a:r>
            <a:endParaRPr lang="en-SG" sz="1200" baseline="30000" dirty="0"/>
          </a:p>
        </p:txBody>
      </p:sp>
      <p:sp>
        <p:nvSpPr>
          <p:cNvPr id="91" name="Rectangle 90">
            <a:extLst>
              <a:ext uri="{FF2B5EF4-FFF2-40B4-BE49-F238E27FC236}">
                <a16:creationId xmlns:a16="http://schemas.microsoft.com/office/drawing/2014/main" id="{81BF68C3-D30A-A16D-7788-5E16DEC4E04C}"/>
              </a:ext>
            </a:extLst>
          </p:cNvPr>
          <p:cNvSpPr/>
          <p:nvPr/>
        </p:nvSpPr>
        <p:spPr>
          <a:xfrm>
            <a:off x="6755450" y="4765665"/>
            <a:ext cx="1784174" cy="5951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1200" dirty="0"/>
              <a:t>Send email notification to PAC Approval officer</a:t>
            </a:r>
            <a:endParaRPr lang="en-SG" sz="1200" baseline="30000" dirty="0"/>
          </a:p>
        </p:txBody>
      </p:sp>
      <p:sp>
        <p:nvSpPr>
          <p:cNvPr id="92" name="Rectangle 91">
            <a:extLst>
              <a:ext uri="{FF2B5EF4-FFF2-40B4-BE49-F238E27FC236}">
                <a16:creationId xmlns:a16="http://schemas.microsoft.com/office/drawing/2014/main" id="{74A164D2-1B30-0361-2BED-E359093323C2}"/>
              </a:ext>
            </a:extLst>
          </p:cNvPr>
          <p:cNvSpPr/>
          <p:nvPr/>
        </p:nvSpPr>
        <p:spPr>
          <a:xfrm>
            <a:off x="4894802" y="3442797"/>
            <a:ext cx="1168931" cy="5951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1200" dirty="0"/>
              <a:t>PAC Approval Officer review the application</a:t>
            </a:r>
            <a:endParaRPr lang="en-SG" sz="1200" baseline="30000" dirty="0"/>
          </a:p>
          <a:p>
            <a:pPr marL="171450" indent="-171450">
              <a:buFontTx/>
              <a:buChar char="-"/>
            </a:pPr>
            <a:endParaRPr lang="en-SG" sz="1200" baseline="30000" dirty="0"/>
          </a:p>
        </p:txBody>
      </p:sp>
      <p:sp>
        <p:nvSpPr>
          <p:cNvPr id="94" name="Diamond 93">
            <a:extLst>
              <a:ext uri="{FF2B5EF4-FFF2-40B4-BE49-F238E27FC236}">
                <a16:creationId xmlns:a16="http://schemas.microsoft.com/office/drawing/2014/main" id="{CC34C75F-287E-4CA3-84D5-C46AF2518E29}"/>
              </a:ext>
            </a:extLst>
          </p:cNvPr>
          <p:cNvSpPr/>
          <p:nvPr/>
        </p:nvSpPr>
        <p:spPr>
          <a:xfrm>
            <a:off x="6423366" y="3482994"/>
            <a:ext cx="1708030" cy="514706"/>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t>Approve?</a:t>
            </a:r>
          </a:p>
        </p:txBody>
      </p:sp>
      <p:sp>
        <p:nvSpPr>
          <p:cNvPr id="95" name="Rectangle 94">
            <a:extLst>
              <a:ext uri="{FF2B5EF4-FFF2-40B4-BE49-F238E27FC236}">
                <a16:creationId xmlns:a16="http://schemas.microsoft.com/office/drawing/2014/main" id="{A9AD4DE4-1B74-21C1-C63B-5EB510E93F20}"/>
              </a:ext>
            </a:extLst>
          </p:cNvPr>
          <p:cNvSpPr/>
          <p:nvPr/>
        </p:nvSpPr>
        <p:spPr>
          <a:xfrm>
            <a:off x="6692916" y="919042"/>
            <a:ext cx="1168931" cy="5951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1200" dirty="0"/>
              <a:t>Receive the rejection email</a:t>
            </a:r>
            <a:endParaRPr lang="en-SG" sz="1200" baseline="30000" dirty="0"/>
          </a:p>
          <a:p>
            <a:pPr marL="171450" indent="-171450">
              <a:buFontTx/>
              <a:buChar char="-"/>
            </a:pPr>
            <a:endParaRPr lang="en-SG" sz="1200" baseline="30000" dirty="0"/>
          </a:p>
        </p:txBody>
      </p:sp>
      <p:sp>
        <p:nvSpPr>
          <p:cNvPr id="96" name="Rectangle 95">
            <a:extLst>
              <a:ext uri="{FF2B5EF4-FFF2-40B4-BE49-F238E27FC236}">
                <a16:creationId xmlns:a16="http://schemas.microsoft.com/office/drawing/2014/main" id="{6D6FC030-3A89-59CF-0340-8C21F42726EF}"/>
              </a:ext>
            </a:extLst>
          </p:cNvPr>
          <p:cNvSpPr/>
          <p:nvPr/>
        </p:nvSpPr>
        <p:spPr>
          <a:xfrm>
            <a:off x="9079302" y="919042"/>
            <a:ext cx="1989716" cy="5951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1200" dirty="0"/>
              <a:t>Receive the e-TPAC (with the QR code) via email </a:t>
            </a:r>
            <a:endParaRPr lang="en-SG" sz="1200" baseline="30000" dirty="0"/>
          </a:p>
          <a:p>
            <a:pPr marL="171450" indent="-171450">
              <a:buFontTx/>
              <a:buChar char="-"/>
            </a:pPr>
            <a:endParaRPr lang="en-SG" sz="1200" baseline="30000" dirty="0"/>
          </a:p>
        </p:txBody>
      </p:sp>
      <p:cxnSp>
        <p:nvCxnSpPr>
          <p:cNvPr id="97" name="Connector: Elbow 96">
            <a:extLst>
              <a:ext uri="{FF2B5EF4-FFF2-40B4-BE49-F238E27FC236}">
                <a16:creationId xmlns:a16="http://schemas.microsoft.com/office/drawing/2014/main" id="{FCDCBD73-1151-C967-0452-61729993EA6E}"/>
              </a:ext>
            </a:extLst>
          </p:cNvPr>
          <p:cNvCxnSpPr>
            <a:cxnSpLocks/>
            <a:stCxn id="87" idx="3"/>
            <a:endCxn id="91" idx="1"/>
          </p:cNvCxnSpPr>
          <p:nvPr/>
        </p:nvCxnSpPr>
        <p:spPr>
          <a:xfrm>
            <a:off x="6333282" y="5063215"/>
            <a:ext cx="422168" cy="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0" name="Connector: Elbow 99">
            <a:extLst>
              <a:ext uri="{FF2B5EF4-FFF2-40B4-BE49-F238E27FC236}">
                <a16:creationId xmlns:a16="http://schemas.microsoft.com/office/drawing/2014/main" id="{FB802EDC-A8B9-6CF1-EF13-7FDE6C86AFA5}"/>
              </a:ext>
            </a:extLst>
          </p:cNvPr>
          <p:cNvCxnSpPr>
            <a:cxnSpLocks/>
            <a:stCxn id="87" idx="2"/>
            <a:endCxn id="88" idx="2"/>
          </p:cNvCxnSpPr>
          <p:nvPr/>
        </p:nvCxnSpPr>
        <p:spPr>
          <a:xfrm rot="16200000" flipH="1">
            <a:off x="7808000" y="2991835"/>
            <a:ext cx="40198" cy="4697664"/>
          </a:xfrm>
          <a:prstGeom prst="bentConnector3">
            <a:avLst>
              <a:gd name="adj1" fmla="val 668685"/>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3" name="Connector: Elbow 102">
            <a:extLst>
              <a:ext uri="{FF2B5EF4-FFF2-40B4-BE49-F238E27FC236}">
                <a16:creationId xmlns:a16="http://schemas.microsoft.com/office/drawing/2014/main" id="{E0D6A4CF-AB19-6179-77B4-8204D24FC2ED}"/>
              </a:ext>
            </a:extLst>
          </p:cNvPr>
          <p:cNvCxnSpPr>
            <a:cxnSpLocks/>
            <a:stCxn id="91" idx="0"/>
            <a:endCxn id="92" idx="2"/>
          </p:cNvCxnSpPr>
          <p:nvPr/>
        </p:nvCxnSpPr>
        <p:spPr>
          <a:xfrm rot="16200000" flipV="1">
            <a:off x="6199520" y="3317647"/>
            <a:ext cx="727767" cy="2168269"/>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a:extLst>
              <a:ext uri="{FF2B5EF4-FFF2-40B4-BE49-F238E27FC236}">
                <a16:creationId xmlns:a16="http://schemas.microsoft.com/office/drawing/2014/main" id="{F4A9C808-1060-7E4C-ABC6-B1DCF68FF4DB}"/>
              </a:ext>
            </a:extLst>
          </p:cNvPr>
          <p:cNvCxnSpPr>
            <a:cxnSpLocks/>
            <a:stCxn id="92" idx="3"/>
            <a:endCxn id="94" idx="1"/>
          </p:cNvCxnSpPr>
          <p:nvPr/>
        </p:nvCxnSpPr>
        <p:spPr>
          <a:xfrm flipV="1">
            <a:off x="6063733" y="3740347"/>
            <a:ext cx="359633"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1" name="Connector: Elbow 110">
            <a:extLst>
              <a:ext uri="{FF2B5EF4-FFF2-40B4-BE49-F238E27FC236}">
                <a16:creationId xmlns:a16="http://schemas.microsoft.com/office/drawing/2014/main" id="{16AF7916-B688-E4CD-C9EC-40AE4E4156F4}"/>
              </a:ext>
            </a:extLst>
          </p:cNvPr>
          <p:cNvCxnSpPr>
            <a:cxnSpLocks/>
            <a:stCxn id="94" idx="0"/>
            <a:endCxn id="95" idx="2"/>
          </p:cNvCxnSpPr>
          <p:nvPr/>
        </p:nvCxnSpPr>
        <p:spPr>
          <a:xfrm rot="5400000" flipH="1" flipV="1">
            <a:off x="6292956" y="2498569"/>
            <a:ext cx="1968851" cy="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4" name="Connector: Elbow 113">
            <a:extLst>
              <a:ext uri="{FF2B5EF4-FFF2-40B4-BE49-F238E27FC236}">
                <a16:creationId xmlns:a16="http://schemas.microsoft.com/office/drawing/2014/main" id="{120711A7-1220-A794-FFBB-C6D212786ECF}"/>
              </a:ext>
            </a:extLst>
          </p:cNvPr>
          <p:cNvCxnSpPr>
            <a:cxnSpLocks/>
            <a:stCxn id="94" idx="3"/>
            <a:endCxn id="96" idx="2"/>
          </p:cNvCxnSpPr>
          <p:nvPr/>
        </p:nvCxnSpPr>
        <p:spPr>
          <a:xfrm flipV="1">
            <a:off x="8131396" y="1514143"/>
            <a:ext cx="1942764" cy="2226204"/>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19" name="TextBox 118">
            <a:extLst>
              <a:ext uri="{FF2B5EF4-FFF2-40B4-BE49-F238E27FC236}">
                <a16:creationId xmlns:a16="http://schemas.microsoft.com/office/drawing/2014/main" id="{EA42E945-2F7C-9E5E-7E20-4C9634FE34A9}"/>
              </a:ext>
            </a:extLst>
          </p:cNvPr>
          <p:cNvSpPr txBox="1"/>
          <p:nvPr/>
        </p:nvSpPr>
        <p:spPr>
          <a:xfrm>
            <a:off x="3270510" y="1481416"/>
            <a:ext cx="365806" cy="276999"/>
          </a:xfrm>
          <a:prstGeom prst="rect">
            <a:avLst/>
          </a:prstGeom>
          <a:solidFill>
            <a:schemeClr val="bg1"/>
          </a:solidFill>
        </p:spPr>
        <p:txBody>
          <a:bodyPr wrap="square" rtlCol="0">
            <a:spAutoFit/>
          </a:bodyPr>
          <a:lstStyle/>
          <a:p>
            <a:r>
              <a:rPr lang="en-SG" sz="1200" dirty="0"/>
              <a:t>No</a:t>
            </a:r>
          </a:p>
        </p:txBody>
      </p:sp>
      <p:sp>
        <p:nvSpPr>
          <p:cNvPr id="120" name="TextBox 119">
            <a:extLst>
              <a:ext uri="{FF2B5EF4-FFF2-40B4-BE49-F238E27FC236}">
                <a16:creationId xmlns:a16="http://schemas.microsoft.com/office/drawing/2014/main" id="{70C1E48E-A8C1-3234-2577-FAA3F66E2770}"/>
              </a:ext>
            </a:extLst>
          </p:cNvPr>
          <p:cNvSpPr txBox="1"/>
          <p:nvPr/>
        </p:nvSpPr>
        <p:spPr>
          <a:xfrm>
            <a:off x="4365365" y="1545472"/>
            <a:ext cx="386837" cy="276999"/>
          </a:xfrm>
          <a:prstGeom prst="rect">
            <a:avLst/>
          </a:prstGeom>
          <a:solidFill>
            <a:schemeClr val="bg1"/>
          </a:solidFill>
        </p:spPr>
        <p:txBody>
          <a:bodyPr wrap="square" rtlCol="0">
            <a:spAutoFit/>
          </a:bodyPr>
          <a:lstStyle/>
          <a:p>
            <a:r>
              <a:rPr lang="en-SG" sz="1200" dirty="0"/>
              <a:t>Yes</a:t>
            </a:r>
          </a:p>
        </p:txBody>
      </p:sp>
      <p:cxnSp>
        <p:nvCxnSpPr>
          <p:cNvPr id="121" name="Straight Arrow Connector 120">
            <a:extLst>
              <a:ext uri="{FF2B5EF4-FFF2-40B4-BE49-F238E27FC236}">
                <a16:creationId xmlns:a16="http://schemas.microsoft.com/office/drawing/2014/main" id="{E96DF455-459B-ACE5-9D1D-F9B275AC9B33}"/>
              </a:ext>
            </a:extLst>
          </p:cNvPr>
          <p:cNvCxnSpPr>
            <a:cxnSpLocks/>
            <a:stCxn id="60" idx="3"/>
            <a:endCxn id="87" idx="1"/>
          </p:cNvCxnSpPr>
          <p:nvPr/>
        </p:nvCxnSpPr>
        <p:spPr>
          <a:xfrm flipV="1">
            <a:off x="4028590" y="5063215"/>
            <a:ext cx="596662"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7" name="Flowchart: Terminator 126">
            <a:extLst>
              <a:ext uri="{FF2B5EF4-FFF2-40B4-BE49-F238E27FC236}">
                <a16:creationId xmlns:a16="http://schemas.microsoft.com/office/drawing/2014/main" id="{EA8B5465-F13F-6512-FCE8-C5F2D3531A97}"/>
              </a:ext>
            </a:extLst>
          </p:cNvPr>
          <p:cNvSpPr/>
          <p:nvPr/>
        </p:nvSpPr>
        <p:spPr>
          <a:xfrm>
            <a:off x="8215274" y="145858"/>
            <a:ext cx="552091" cy="220542"/>
          </a:xfrm>
          <a:prstGeom prst="flowChartTerminator">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200" dirty="0"/>
              <a:t>End</a:t>
            </a:r>
          </a:p>
        </p:txBody>
      </p:sp>
      <p:cxnSp>
        <p:nvCxnSpPr>
          <p:cNvPr id="129" name="Connector: Elbow 128">
            <a:extLst>
              <a:ext uri="{FF2B5EF4-FFF2-40B4-BE49-F238E27FC236}">
                <a16:creationId xmlns:a16="http://schemas.microsoft.com/office/drawing/2014/main" id="{9D95127F-141B-49DE-BA3E-DB0938F413E2}"/>
              </a:ext>
            </a:extLst>
          </p:cNvPr>
          <p:cNvCxnSpPr>
            <a:cxnSpLocks/>
            <a:stCxn id="95" idx="0"/>
            <a:endCxn id="127" idx="1"/>
          </p:cNvCxnSpPr>
          <p:nvPr/>
        </p:nvCxnSpPr>
        <p:spPr>
          <a:xfrm rot="5400000" flipH="1" flipV="1">
            <a:off x="7414872" y="118640"/>
            <a:ext cx="662913" cy="937892"/>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2" name="Connector: Elbow 131">
            <a:extLst>
              <a:ext uri="{FF2B5EF4-FFF2-40B4-BE49-F238E27FC236}">
                <a16:creationId xmlns:a16="http://schemas.microsoft.com/office/drawing/2014/main" id="{131F47B1-DD11-02C7-E9C5-5BA3F0C59C7E}"/>
              </a:ext>
            </a:extLst>
          </p:cNvPr>
          <p:cNvCxnSpPr>
            <a:cxnSpLocks/>
            <a:stCxn id="96" idx="0"/>
            <a:endCxn id="127" idx="3"/>
          </p:cNvCxnSpPr>
          <p:nvPr/>
        </p:nvCxnSpPr>
        <p:spPr>
          <a:xfrm rot="16200000" flipV="1">
            <a:off x="9089307" y="-65812"/>
            <a:ext cx="662913" cy="1306795"/>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38" name="Oval 137">
            <a:extLst>
              <a:ext uri="{FF2B5EF4-FFF2-40B4-BE49-F238E27FC236}">
                <a16:creationId xmlns:a16="http://schemas.microsoft.com/office/drawing/2014/main" id="{C420F0B4-D59E-08DD-E235-B0AE41CE305E}"/>
              </a:ext>
            </a:extLst>
          </p:cNvPr>
          <p:cNvSpPr/>
          <p:nvPr/>
        </p:nvSpPr>
        <p:spPr>
          <a:xfrm>
            <a:off x="1927165" y="1057359"/>
            <a:ext cx="270890" cy="2708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t>1</a:t>
            </a:r>
          </a:p>
        </p:txBody>
      </p:sp>
      <p:sp>
        <p:nvSpPr>
          <p:cNvPr id="139" name="Oval 138">
            <a:extLst>
              <a:ext uri="{FF2B5EF4-FFF2-40B4-BE49-F238E27FC236}">
                <a16:creationId xmlns:a16="http://schemas.microsoft.com/office/drawing/2014/main" id="{865AE36E-C28D-958F-2A3A-41508081BD2D}"/>
              </a:ext>
            </a:extLst>
          </p:cNvPr>
          <p:cNvSpPr/>
          <p:nvPr/>
        </p:nvSpPr>
        <p:spPr>
          <a:xfrm>
            <a:off x="1737329" y="5488833"/>
            <a:ext cx="270890" cy="2708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t>2</a:t>
            </a:r>
          </a:p>
        </p:txBody>
      </p:sp>
      <p:sp>
        <p:nvSpPr>
          <p:cNvPr id="141" name="Oval 140">
            <a:extLst>
              <a:ext uri="{FF2B5EF4-FFF2-40B4-BE49-F238E27FC236}">
                <a16:creationId xmlns:a16="http://schemas.microsoft.com/office/drawing/2014/main" id="{F52140C7-23B5-E296-49E0-8A1094D30BFC}"/>
              </a:ext>
            </a:extLst>
          </p:cNvPr>
          <p:cNvSpPr/>
          <p:nvPr/>
        </p:nvSpPr>
        <p:spPr>
          <a:xfrm>
            <a:off x="3325344" y="5938392"/>
            <a:ext cx="270890" cy="2708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t>3</a:t>
            </a:r>
          </a:p>
        </p:txBody>
      </p:sp>
      <p:sp>
        <p:nvSpPr>
          <p:cNvPr id="142" name="Oval 141">
            <a:extLst>
              <a:ext uri="{FF2B5EF4-FFF2-40B4-BE49-F238E27FC236}">
                <a16:creationId xmlns:a16="http://schemas.microsoft.com/office/drawing/2014/main" id="{35E7A133-B544-63AE-A2BF-8F2660F964B1}"/>
              </a:ext>
            </a:extLst>
          </p:cNvPr>
          <p:cNvSpPr/>
          <p:nvPr/>
        </p:nvSpPr>
        <p:spPr>
          <a:xfrm>
            <a:off x="4163001" y="4946501"/>
            <a:ext cx="270890" cy="2708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t>4</a:t>
            </a:r>
          </a:p>
        </p:txBody>
      </p:sp>
      <p:cxnSp>
        <p:nvCxnSpPr>
          <p:cNvPr id="153" name="Connector: Elbow 152">
            <a:extLst>
              <a:ext uri="{FF2B5EF4-FFF2-40B4-BE49-F238E27FC236}">
                <a16:creationId xmlns:a16="http://schemas.microsoft.com/office/drawing/2014/main" id="{B1F766AE-5644-CBA0-E7D5-63EADEF1A2A6}"/>
              </a:ext>
            </a:extLst>
          </p:cNvPr>
          <p:cNvCxnSpPr>
            <a:cxnSpLocks/>
            <a:stCxn id="88" idx="3"/>
            <a:endCxn id="127" idx="3"/>
          </p:cNvCxnSpPr>
          <p:nvPr/>
        </p:nvCxnSpPr>
        <p:spPr>
          <a:xfrm flipH="1" flipV="1">
            <a:off x="8767365" y="256129"/>
            <a:ext cx="2301653" cy="4807087"/>
          </a:xfrm>
          <a:prstGeom prst="bentConnector3">
            <a:avLst>
              <a:gd name="adj1" fmla="val -9932"/>
            </a:avLst>
          </a:prstGeom>
          <a:ln>
            <a:tailEnd type="triangle"/>
          </a:ln>
        </p:spPr>
        <p:style>
          <a:lnRef idx="2">
            <a:schemeClr val="accent1"/>
          </a:lnRef>
          <a:fillRef idx="0">
            <a:schemeClr val="accent1"/>
          </a:fillRef>
          <a:effectRef idx="1">
            <a:schemeClr val="accent1"/>
          </a:effectRef>
          <a:fontRef idx="minor">
            <a:schemeClr val="tx1"/>
          </a:fontRef>
        </p:style>
      </p:cxnSp>
      <p:sp>
        <p:nvSpPr>
          <p:cNvPr id="163" name="Oval 162">
            <a:extLst>
              <a:ext uri="{FF2B5EF4-FFF2-40B4-BE49-F238E27FC236}">
                <a16:creationId xmlns:a16="http://schemas.microsoft.com/office/drawing/2014/main" id="{AF27B54F-CD9A-3FF0-FDF5-9101EF6BD6F7}"/>
              </a:ext>
            </a:extLst>
          </p:cNvPr>
          <p:cNvSpPr/>
          <p:nvPr/>
        </p:nvSpPr>
        <p:spPr>
          <a:xfrm>
            <a:off x="6408921" y="4227203"/>
            <a:ext cx="270890" cy="2708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t>5</a:t>
            </a:r>
          </a:p>
        </p:txBody>
      </p:sp>
      <p:sp>
        <p:nvSpPr>
          <p:cNvPr id="166" name="Oval 165">
            <a:extLst>
              <a:ext uri="{FF2B5EF4-FFF2-40B4-BE49-F238E27FC236}">
                <a16:creationId xmlns:a16="http://schemas.microsoft.com/office/drawing/2014/main" id="{B091532B-BCA2-12E6-5B38-D00D7CF59A77}"/>
              </a:ext>
            </a:extLst>
          </p:cNvPr>
          <p:cNvSpPr/>
          <p:nvPr/>
        </p:nvSpPr>
        <p:spPr>
          <a:xfrm>
            <a:off x="9944160" y="497213"/>
            <a:ext cx="270890" cy="2708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000" dirty="0"/>
              <a:t>6</a:t>
            </a:r>
          </a:p>
        </p:txBody>
      </p:sp>
      <p:sp>
        <p:nvSpPr>
          <p:cNvPr id="167" name="TextBox 166">
            <a:extLst>
              <a:ext uri="{FF2B5EF4-FFF2-40B4-BE49-F238E27FC236}">
                <a16:creationId xmlns:a16="http://schemas.microsoft.com/office/drawing/2014/main" id="{8409C783-6914-E166-54DD-501000665545}"/>
              </a:ext>
            </a:extLst>
          </p:cNvPr>
          <p:cNvSpPr txBox="1"/>
          <p:nvPr/>
        </p:nvSpPr>
        <p:spPr>
          <a:xfrm>
            <a:off x="297712" y="233916"/>
            <a:ext cx="2178481" cy="369332"/>
          </a:xfrm>
          <a:prstGeom prst="rect">
            <a:avLst/>
          </a:prstGeom>
          <a:solidFill>
            <a:schemeClr val="bg1">
              <a:lumMod val="75000"/>
            </a:schemeClr>
          </a:solidFill>
        </p:spPr>
        <p:txBody>
          <a:bodyPr wrap="square" rtlCol="0">
            <a:spAutoFit/>
          </a:bodyPr>
          <a:lstStyle/>
          <a:p>
            <a:r>
              <a:rPr lang="en-SG" dirty="0"/>
              <a:t>TPAC – Business Flow</a:t>
            </a:r>
          </a:p>
        </p:txBody>
      </p:sp>
      <p:sp>
        <p:nvSpPr>
          <p:cNvPr id="3" name="TextBox 2">
            <a:extLst>
              <a:ext uri="{FF2B5EF4-FFF2-40B4-BE49-F238E27FC236}">
                <a16:creationId xmlns:a16="http://schemas.microsoft.com/office/drawing/2014/main" id="{BCF6D3D9-C580-80C5-03D9-1206C55225AA}"/>
              </a:ext>
            </a:extLst>
          </p:cNvPr>
          <p:cNvSpPr txBox="1"/>
          <p:nvPr/>
        </p:nvSpPr>
        <p:spPr>
          <a:xfrm>
            <a:off x="6303292" y="4908955"/>
            <a:ext cx="386837" cy="276999"/>
          </a:xfrm>
          <a:prstGeom prst="rect">
            <a:avLst/>
          </a:prstGeom>
          <a:solidFill>
            <a:schemeClr val="bg1"/>
          </a:solidFill>
        </p:spPr>
        <p:txBody>
          <a:bodyPr wrap="square" rtlCol="0">
            <a:spAutoFit/>
          </a:bodyPr>
          <a:lstStyle/>
          <a:p>
            <a:r>
              <a:rPr lang="en-SG" sz="1200" dirty="0"/>
              <a:t>Yes</a:t>
            </a:r>
          </a:p>
        </p:txBody>
      </p:sp>
      <p:sp>
        <p:nvSpPr>
          <p:cNvPr id="6" name="TextBox 5">
            <a:extLst>
              <a:ext uri="{FF2B5EF4-FFF2-40B4-BE49-F238E27FC236}">
                <a16:creationId xmlns:a16="http://schemas.microsoft.com/office/drawing/2014/main" id="{AE4DFCCF-1584-0469-A88B-0C23032FD059}"/>
              </a:ext>
            </a:extLst>
          </p:cNvPr>
          <p:cNvSpPr txBox="1"/>
          <p:nvPr/>
        </p:nvSpPr>
        <p:spPr>
          <a:xfrm>
            <a:off x="6120389" y="5412926"/>
            <a:ext cx="365806" cy="276999"/>
          </a:xfrm>
          <a:prstGeom prst="rect">
            <a:avLst/>
          </a:prstGeom>
          <a:solidFill>
            <a:schemeClr val="bg1"/>
          </a:solidFill>
        </p:spPr>
        <p:txBody>
          <a:bodyPr wrap="square" rtlCol="0">
            <a:spAutoFit/>
          </a:bodyPr>
          <a:lstStyle/>
          <a:p>
            <a:r>
              <a:rPr lang="en-SG" sz="1200" dirty="0"/>
              <a:t>No</a:t>
            </a:r>
          </a:p>
        </p:txBody>
      </p:sp>
      <p:sp>
        <p:nvSpPr>
          <p:cNvPr id="7" name="TextBox 6">
            <a:extLst>
              <a:ext uri="{FF2B5EF4-FFF2-40B4-BE49-F238E27FC236}">
                <a16:creationId xmlns:a16="http://schemas.microsoft.com/office/drawing/2014/main" id="{4DAC8F9A-D925-3860-BA0C-CCF01FA08986}"/>
              </a:ext>
            </a:extLst>
          </p:cNvPr>
          <p:cNvSpPr txBox="1"/>
          <p:nvPr/>
        </p:nvSpPr>
        <p:spPr>
          <a:xfrm>
            <a:off x="9725165" y="2240477"/>
            <a:ext cx="1098937" cy="276999"/>
          </a:xfrm>
          <a:prstGeom prst="rect">
            <a:avLst/>
          </a:prstGeom>
          <a:solidFill>
            <a:schemeClr val="bg1"/>
          </a:solidFill>
        </p:spPr>
        <p:txBody>
          <a:bodyPr wrap="square" rtlCol="0">
            <a:spAutoFit/>
          </a:bodyPr>
          <a:lstStyle/>
          <a:p>
            <a:r>
              <a:rPr lang="en-SG" sz="1200" dirty="0"/>
              <a:t>Yes (Approve)</a:t>
            </a:r>
          </a:p>
        </p:txBody>
      </p:sp>
      <p:sp>
        <p:nvSpPr>
          <p:cNvPr id="8" name="TextBox 7">
            <a:extLst>
              <a:ext uri="{FF2B5EF4-FFF2-40B4-BE49-F238E27FC236}">
                <a16:creationId xmlns:a16="http://schemas.microsoft.com/office/drawing/2014/main" id="{2A9AD983-1E9C-3981-0CAB-AFC3B8D5BACF}"/>
              </a:ext>
            </a:extLst>
          </p:cNvPr>
          <p:cNvSpPr txBox="1"/>
          <p:nvPr/>
        </p:nvSpPr>
        <p:spPr>
          <a:xfrm>
            <a:off x="6894005" y="2146226"/>
            <a:ext cx="1036917" cy="276999"/>
          </a:xfrm>
          <a:prstGeom prst="rect">
            <a:avLst/>
          </a:prstGeom>
          <a:solidFill>
            <a:schemeClr val="bg1"/>
          </a:solidFill>
        </p:spPr>
        <p:txBody>
          <a:bodyPr wrap="square" rtlCol="0">
            <a:spAutoFit/>
          </a:bodyPr>
          <a:lstStyle/>
          <a:p>
            <a:r>
              <a:rPr lang="en-SG" sz="1200" dirty="0"/>
              <a:t>No (reject)</a:t>
            </a:r>
          </a:p>
        </p:txBody>
      </p:sp>
      <p:sp>
        <p:nvSpPr>
          <p:cNvPr id="9" name="TextBox 8">
            <a:extLst>
              <a:ext uri="{FF2B5EF4-FFF2-40B4-BE49-F238E27FC236}">
                <a16:creationId xmlns:a16="http://schemas.microsoft.com/office/drawing/2014/main" id="{52059F65-9392-497E-035F-D361FE83BD55}"/>
              </a:ext>
            </a:extLst>
          </p:cNvPr>
          <p:cNvSpPr txBox="1"/>
          <p:nvPr/>
        </p:nvSpPr>
        <p:spPr>
          <a:xfrm>
            <a:off x="11069018" y="2562657"/>
            <a:ext cx="797006" cy="276999"/>
          </a:xfrm>
          <a:prstGeom prst="rect">
            <a:avLst/>
          </a:prstGeom>
          <a:solidFill>
            <a:schemeClr val="bg1"/>
          </a:solidFill>
        </p:spPr>
        <p:txBody>
          <a:bodyPr wrap="square" rtlCol="0">
            <a:spAutoFit/>
          </a:bodyPr>
          <a:lstStyle/>
          <a:p>
            <a:r>
              <a:rPr lang="en-SG" sz="1200" dirty="0"/>
              <a:t>Reject</a:t>
            </a:r>
          </a:p>
        </p:txBody>
      </p:sp>
    </p:spTree>
    <p:extLst>
      <p:ext uri="{BB962C8B-B14F-4D97-AF65-F5344CB8AC3E}">
        <p14:creationId xmlns:p14="http://schemas.microsoft.com/office/powerpoint/2010/main" val="2817405966"/>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ADB1FB5-FA17-239A-4915-504B8FC10C10}"/>
              </a:ext>
            </a:extLst>
          </p:cNvPr>
          <p:cNvGraphicFramePr>
            <a:graphicFrameLocks noGrp="1"/>
          </p:cNvGraphicFramePr>
          <p:nvPr>
            <p:extLst>
              <p:ext uri="{D42A27DB-BD31-4B8C-83A1-F6EECF244321}">
                <p14:modId xmlns:p14="http://schemas.microsoft.com/office/powerpoint/2010/main" val="377148690"/>
              </p:ext>
            </p:extLst>
          </p:nvPr>
        </p:nvGraphicFramePr>
        <p:xfrm>
          <a:off x="477378" y="1744944"/>
          <a:ext cx="6380621" cy="1760220"/>
        </p:xfrm>
        <a:graphic>
          <a:graphicData uri="http://schemas.openxmlformats.org/drawingml/2006/table">
            <a:tbl>
              <a:tblPr>
                <a:tableStyleId>{5940675A-B579-460E-94D1-54222C63F5DA}</a:tableStyleId>
              </a:tblPr>
              <a:tblGrid>
                <a:gridCol w="488780">
                  <a:extLst>
                    <a:ext uri="{9D8B030D-6E8A-4147-A177-3AD203B41FA5}">
                      <a16:colId xmlns:a16="http://schemas.microsoft.com/office/drawing/2014/main" val="490572198"/>
                    </a:ext>
                  </a:extLst>
                </a:gridCol>
                <a:gridCol w="2691442">
                  <a:extLst>
                    <a:ext uri="{9D8B030D-6E8A-4147-A177-3AD203B41FA5}">
                      <a16:colId xmlns:a16="http://schemas.microsoft.com/office/drawing/2014/main" val="3655025205"/>
                    </a:ext>
                  </a:extLst>
                </a:gridCol>
                <a:gridCol w="3200399">
                  <a:extLst>
                    <a:ext uri="{9D8B030D-6E8A-4147-A177-3AD203B41FA5}">
                      <a16:colId xmlns:a16="http://schemas.microsoft.com/office/drawing/2014/main" val="266620819"/>
                    </a:ext>
                  </a:extLst>
                </a:gridCol>
              </a:tblGrid>
              <a:tr h="200025">
                <a:tc>
                  <a:txBody>
                    <a:bodyPr/>
                    <a:lstStyle/>
                    <a:p>
                      <a:pPr rtl="0" fontAlgn="b"/>
                      <a:r>
                        <a:rPr lang="en-SG" sz="1400" b="1" dirty="0">
                          <a:solidFill>
                            <a:srgbClr val="222222"/>
                          </a:solidFill>
                          <a:effectLst/>
                          <a:latin typeface="Calibri" panose="020F0502020204030204" pitchFamily="34" charset="0"/>
                        </a:rPr>
                        <a:t>S/N</a:t>
                      </a:r>
                    </a:p>
                  </a:txBody>
                  <a:tcPr marL="28575" marR="28575" marT="19050" marB="19050" anchor="b">
                    <a:solidFill>
                      <a:schemeClr val="bg1">
                        <a:lumMod val="85000"/>
                      </a:schemeClr>
                    </a:solidFill>
                  </a:tcPr>
                </a:tc>
                <a:tc>
                  <a:txBody>
                    <a:bodyPr/>
                    <a:lstStyle/>
                    <a:p>
                      <a:pPr rtl="0" fontAlgn="b"/>
                      <a:r>
                        <a:rPr lang="en-SG" sz="1400" b="1" dirty="0">
                          <a:solidFill>
                            <a:srgbClr val="222222"/>
                          </a:solidFill>
                          <a:effectLst/>
                          <a:latin typeface="Calibri" panose="020F0502020204030204" pitchFamily="34" charset="0"/>
                        </a:rPr>
                        <a:t>Fields</a:t>
                      </a:r>
                    </a:p>
                  </a:txBody>
                  <a:tcPr marL="28575" marR="28575" marT="19050" marB="19050" anchor="b">
                    <a:solidFill>
                      <a:schemeClr val="bg1">
                        <a:lumMod val="85000"/>
                      </a:schemeClr>
                    </a:solidFill>
                  </a:tcPr>
                </a:tc>
                <a:tc>
                  <a:txBody>
                    <a:bodyPr/>
                    <a:lstStyle/>
                    <a:p>
                      <a:pPr rtl="0" fontAlgn="b"/>
                      <a:r>
                        <a:rPr lang="en-SG" sz="1400" b="1" dirty="0">
                          <a:solidFill>
                            <a:srgbClr val="222222"/>
                          </a:solidFill>
                          <a:effectLst/>
                          <a:latin typeface="Calibri" panose="020F0502020204030204" pitchFamily="34" charset="0"/>
                        </a:rPr>
                        <a:t>Remark</a:t>
                      </a:r>
                    </a:p>
                  </a:txBody>
                  <a:tcPr marL="28575" marR="28575" marT="19050" marB="19050" anchor="b">
                    <a:solidFill>
                      <a:schemeClr val="bg1">
                        <a:lumMod val="85000"/>
                      </a:schemeClr>
                    </a:solidFill>
                  </a:tcPr>
                </a:tc>
                <a:extLst>
                  <a:ext uri="{0D108BD9-81ED-4DB2-BD59-A6C34878D82A}">
                    <a16:rowId xmlns:a16="http://schemas.microsoft.com/office/drawing/2014/main" val="2754928422"/>
                  </a:ext>
                </a:extLst>
              </a:tr>
              <a:tr h="200025">
                <a:tc>
                  <a:txBody>
                    <a:bodyPr/>
                    <a:lstStyle/>
                    <a:p>
                      <a:pPr rtl="0" fontAlgn="b"/>
                      <a:r>
                        <a:rPr lang="en-SG" sz="1200" b="0" dirty="0">
                          <a:solidFill>
                            <a:srgbClr val="222222"/>
                          </a:solidFill>
                          <a:effectLst/>
                          <a:latin typeface="+mn-lt"/>
                        </a:rPr>
                        <a:t>1</a:t>
                      </a:r>
                    </a:p>
                  </a:txBody>
                  <a:tcPr marL="28575" marR="28575" marT="19050" marB="19050" anchor="b"/>
                </a:tc>
                <a:tc>
                  <a:txBody>
                    <a:bodyPr/>
                    <a:lstStyle/>
                    <a:p>
                      <a:pPr rtl="0" fontAlgn="b"/>
                      <a:r>
                        <a:rPr lang="en-SG" sz="1200" b="0" dirty="0">
                          <a:solidFill>
                            <a:srgbClr val="222222"/>
                          </a:solidFill>
                          <a:effectLst/>
                          <a:latin typeface="+mn-lt"/>
                        </a:rPr>
                        <a:t>Name</a:t>
                      </a:r>
                    </a:p>
                  </a:txBody>
                  <a:tcPr marL="28575" marR="28575" marT="19050" marB="19050" anchor="b"/>
                </a:tc>
                <a:tc>
                  <a:txBody>
                    <a:bodyPr/>
                    <a:lstStyle/>
                    <a:p>
                      <a:pPr rtl="0" fontAlgn="b"/>
                      <a:endParaRPr lang="en-SG" sz="1200" b="0" dirty="0">
                        <a:solidFill>
                          <a:srgbClr val="222222"/>
                        </a:solidFill>
                        <a:effectLst/>
                        <a:latin typeface="+mn-lt"/>
                      </a:endParaRPr>
                    </a:p>
                  </a:txBody>
                  <a:tcPr marL="28575" marR="28575" marT="19050" marB="19050" anchor="b"/>
                </a:tc>
                <a:extLst>
                  <a:ext uri="{0D108BD9-81ED-4DB2-BD59-A6C34878D82A}">
                    <a16:rowId xmlns:a16="http://schemas.microsoft.com/office/drawing/2014/main" val="426393752"/>
                  </a:ext>
                </a:extLst>
              </a:tr>
              <a:tr h="200025">
                <a:tc>
                  <a:txBody>
                    <a:bodyPr/>
                    <a:lstStyle/>
                    <a:p>
                      <a:pPr rtl="0" fontAlgn="b"/>
                      <a:r>
                        <a:rPr lang="en-SG" sz="1200" b="0" dirty="0">
                          <a:solidFill>
                            <a:srgbClr val="222222"/>
                          </a:solidFill>
                          <a:effectLst/>
                          <a:latin typeface="+mn-lt"/>
                        </a:rPr>
                        <a:t>2</a:t>
                      </a:r>
                    </a:p>
                  </a:txBody>
                  <a:tcPr marL="28575" marR="28575" marT="19050" marB="19050" anchor="b"/>
                </a:tc>
                <a:tc>
                  <a:txBody>
                    <a:bodyPr/>
                    <a:lstStyle/>
                    <a:p>
                      <a:pPr rtl="0" fontAlgn="b"/>
                      <a:r>
                        <a:rPr lang="en-SG" sz="1200" b="0" dirty="0">
                          <a:solidFill>
                            <a:srgbClr val="222222"/>
                          </a:solidFill>
                          <a:effectLst/>
                          <a:latin typeface="+mn-lt"/>
                        </a:rPr>
                        <a:t>TPAC Number</a:t>
                      </a:r>
                    </a:p>
                  </a:txBody>
                  <a:tcPr marL="28575" marR="28575" marT="19050" marB="19050" anchor="b"/>
                </a:tc>
                <a:tc>
                  <a:txBody>
                    <a:bodyPr/>
                    <a:lstStyle/>
                    <a:p>
                      <a:pPr rtl="0" fontAlgn="b"/>
                      <a:r>
                        <a:rPr lang="en-SG" sz="1200" kern="1200" dirty="0">
                          <a:solidFill>
                            <a:schemeClr val="tx1"/>
                          </a:solidFill>
                          <a:effectLst/>
                          <a:latin typeface="+mn-lt"/>
                          <a:ea typeface="+mn-ea"/>
                          <a:cs typeface="+mn-cs"/>
                        </a:rPr>
                        <a:t>T + 2 digits year + 4 digit running number (e.g. T230001)</a:t>
                      </a:r>
                      <a:endParaRPr lang="en-SG" sz="1200" b="0" dirty="0">
                        <a:solidFill>
                          <a:srgbClr val="222222"/>
                        </a:solidFill>
                        <a:effectLst/>
                        <a:latin typeface="+mn-lt"/>
                      </a:endParaRPr>
                    </a:p>
                  </a:txBody>
                  <a:tcPr marL="28575" marR="28575" marT="19050" marB="19050" anchor="b"/>
                </a:tc>
                <a:extLst>
                  <a:ext uri="{0D108BD9-81ED-4DB2-BD59-A6C34878D82A}">
                    <a16:rowId xmlns:a16="http://schemas.microsoft.com/office/drawing/2014/main" val="3342577145"/>
                  </a:ext>
                </a:extLst>
              </a:tr>
              <a:tr h="200025">
                <a:tc>
                  <a:txBody>
                    <a:bodyPr/>
                    <a:lstStyle/>
                    <a:p>
                      <a:pPr rtl="0" fontAlgn="b"/>
                      <a:r>
                        <a:rPr lang="en-US" sz="1200" b="0" dirty="0">
                          <a:solidFill>
                            <a:srgbClr val="222222"/>
                          </a:solidFill>
                          <a:effectLst/>
                          <a:latin typeface="+mn-lt"/>
                        </a:rPr>
                        <a:t>3</a:t>
                      </a:r>
                    </a:p>
                  </a:txBody>
                  <a:tcPr marL="28575" marR="28575" marT="19050" marB="1905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dirty="0">
                          <a:solidFill>
                            <a:srgbClr val="222222"/>
                          </a:solidFill>
                          <a:effectLst/>
                          <a:latin typeface="+mn-lt"/>
                        </a:rPr>
                        <a:t>Expiry Date</a:t>
                      </a:r>
                    </a:p>
                  </a:txBody>
                  <a:tcPr marL="28575" marR="28575" marT="19050" marB="19050" anchor="b"/>
                </a:tc>
                <a:tc>
                  <a:txBody>
                    <a:bodyPr/>
                    <a:lstStyle/>
                    <a:p>
                      <a:pPr rtl="0" fontAlgn="b"/>
                      <a:r>
                        <a:rPr kumimoji="0" lang="en-US" sz="1200" b="0" i="0" u="none" strike="noStrike" kern="1200" cap="none" spc="0" normalizeH="0" baseline="0" noProof="0" dirty="0">
                          <a:ln>
                            <a:noFill/>
                          </a:ln>
                          <a:solidFill>
                            <a:srgbClr val="222222"/>
                          </a:solidFill>
                          <a:effectLst/>
                          <a:uLnTx/>
                          <a:uFillTx/>
                          <a:latin typeface="+mn-lt"/>
                          <a:ea typeface="+mn-ea"/>
                          <a:cs typeface="+mn-cs"/>
                        </a:rPr>
                        <a:t>fixed for every event</a:t>
                      </a:r>
                      <a:endParaRPr lang="en-US" sz="1200" b="0" dirty="0">
                        <a:solidFill>
                          <a:srgbClr val="222222"/>
                        </a:solidFill>
                        <a:effectLst/>
                        <a:latin typeface="+mn-lt"/>
                      </a:endParaRPr>
                    </a:p>
                  </a:txBody>
                  <a:tcPr marL="28575" marR="28575" marT="19050" marB="19050" anchor="b"/>
                </a:tc>
                <a:extLst>
                  <a:ext uri="{0D108BD9-81ED-4DB2-BD59-A6C34878D82A}">
                    <a16:rowId xmlns:a16="http://schemas.microsoft.com/office/drawing/2014/main" val="2123187983"/>
                  </a:ext>
                </a:extLst>
              </a:tr>
              <a:tr h="200025">
                <a:tc>
                  <a:txBody>
                    <a:bodyPr/>
                    <a:lstStyle/>
                    <a:p>
                      <a:pPr rtl="0" fontAlgn="b"/>
                      <a:r>
                        <a:rPr lang="en-US" sz="1200" b="0" dirty="0">
                          <a:solidFill>
                            <a:srgbClr val="222222"/>
                          </a:solidFill>
                          <a:effectLst/>
                          <a:latin typeface="+mn-lt"/>
                        </a:rPr>
                        <a:t>4</a:t>
                      </a:r>
                    </a:p>
                  </a:txBody>
                  <a:tcPr marL="28575" marR="28575" marT="19050" marB="19050" anchor="b"/>
                </a:tc>
                <a:tc>
                  <a:txBody>
                    <a:bodyPr/>
                    <a:lstStyle/>
                    <a:p>
                      <a:pPr rtl="0" fontAlgn="b"/>
                      <a:r>
                        <a:rPr lang="en-US" sz="1200" b="0" dirty="0">
                          <a:solidFill>
                            <a:srgbClr val="222222"/>
                          </a:solidFill>
                          <a:effectLst/>
                          <a:latin typeface="+mn-lt"/>
                        </a:rPr>
                        <a:t>ID No.</a:t>
                      </a:r>
                    </a:p>
                  </a:txBody>
                  <a:tcPr marL="28575" marR="28575" marT="19050" marB="19050" anchor="b"/>
                </a:tc>
                <a:tc>
                  <a:txBody>
                    <a:bodyPr/>
                    <a:lstStyle/>
                    <a:p>
                      <a:pPr rtl="0" fontAlgn="b"/>
                      <a:r>
                        <a:rPr lang="en-US" sz="1200" b="0" dirty="0">
                          <a:solidFill>
                            <a:srgbClr val="222222"/>
                          </a:solidFill>
                          <a:effectLst/>
                          <a:latin typeface="+mn-lt"/>
                        </a:rPr>
                        <a:t>Passport number/NRIC/FIN</a:t>
                      </a:r>
                    </a:p>
                  </a:txBody>
                  <a:tcPr marL="28575" marR="28575" marT="19050" marB="19050" anchor="b"/>
                </a:tc>
                <a:extLst>
                  <a:ext uri="{0D108BD9-81ED-4DB2-BD59-A6C34878D82A}">
                    <a16:rowId xmlns:a16="http://schemas.microsoft.com/office/drawing/2014/main" val="3982747263"/>
                  </a:ext>
                </a:extLst>
              </a:tr>
              <a:tr h="200025">
                <a:tc>
                  <a:txBody>
                    <a:bodyPr/>
                    <a:lstStyle/>
                    <a:p>
                      <a:pPr rtl="0" fontAlgn="b"/>
                      <a:r>
                        <a:rPr lang="en-SG" sz="1200" b="0" dirty="0">
                          <a:solidFill>
                            <a:srgbClr val="222222"/>
                          </a:solidFill>
                          <a:effectLst/>
                          <a:latin typeface="+mn-lt"/>
                        </a:rPr>
                        <a:t>5</a:t>
                      </a:r>
                    </a:p>
                  </a:txBody>
                  <a:tcPr marL="28575" marR="28575" marT="19050" marB="19050" anchor="b"/>
                </a:tc>
                <a:tc>
                  <a:txBody>
                    <a:bodyPr/>
                    <a:lstStyle/>
                    <a:p>
                      <a:pPr rtl="0" fontAlgn="b"/>
                      <a:r>
                        <a:rPr lang="en-SG" sz="1200" b="0" dirty="0">
                          <a:solidFill>
                            <a:srgbClr val="222222"/>
                          </a:solidFill>
                          <a:effectLst/>
                          <a:latin typeface="+mn-lt"/>
                        </a:rPr>
                        <a:t>Designation</a:t>
                      </a:r>
                    </a:p>
                  </a:txBody>
                  <a:tcPr marL="28575" marR="28575" marT="19050" marB="19050" anchor="b"/>
                </a:tc>
                <a:tc>
                  <a:txBody>
                    <a:bodyPr/>
                    <a:lstStyle/>
                    <a:p>
                      <a:pPr rtl="0" fontAlgn="b"/>
                      <a:endParaRPr lang="en-SG" sz="1200" b="0" dirty="0">
                        <a:solidFill>
                          <a:srgbClr val="222222"/>
                        </a:solidFill>
                        <a:effectLst/>
                        <a:latin typeface="+mn-lt"/>
                      </a:endParaRPr>
                    </a:p>
                  </a:txBody>
                  <a:tcPr marL="28575" marR="28575" marT="19050" marB="19050" anchor="b"/>
                </a:tc>
                <a:extLst>
                  <a:ext uri="{0D108BD9-81ED-4DB2-BD59-A6C34878D82A}">
                    <a16:rowId xmlns:a16="http://schemas.microsoft.com/office/drawing/2014/main" val="2979453255"/>
                  </a:ext>
                </a:extLst>
              </a:tr>
              <a:tr h="200025">
                <a:tc>
                  <a:txBody>
                    <a:bodyPr/>
                    <a:lstStyle/>
                    <a:p>
                      <a:pPr rtl="0" fontAlgn="b"/>
                      <a:r>
                        <a:rPr lang="en-SG" sz="1200" b="0" dirty="0">
                          <a:solidFill>
                            <a:srgbClr val="222222"/>
                          </a:solidFill>
                          <a:effectLst/>
                          <a:latin typeface="+mn-lt"/>
                        </a:rPr>
                        <a:t>6</a:t>
                      </a:r>
                    </a:p>
                  </a:txBody>
                  <a:tcPr marL="28575" marR="28575" marT="19050" marB="19050" anchor="b"/>
                </a:tc>
                <a:tc>
                  <a:txBody>
                    <a:bodyPr/>
                    <a:lstStyle/>
                    <a:p>
                      <a:pPr rtl="0" fontAlgn="b"/>
                      <a:r>
                        <a:rPr lang="en-SG" sz="1200" b="0" dirty="0">
                          <a:solidFill>
                            <a:srgbClr val="222222"/>
                          </a:solidFill>
                          <a:effectLst/>
                          <a:latin typeface="+mn-lt"/>
                        </a:rPr>
                        <a:t>QR Code</a:t>
                      </a:r>
                    </a:p>
                  </a:txBody>
                  <a:tcPr marL="28575" marR="28575" marT="19050" marB="19050" anchor="b"/>
                </a:tc>
                <a:tc>
                  <a:txBody>
                    <a:bodyPr/>
                    <a:lstStyle/>
                    <a:p>
                      <a:pPr rtl="0" fontAlgn="b"/>
                      <a:endParaRPr lang="en-SG" sz="1200" b="0" dirty="0">
                        <a:solidFill>
                          <a:srgbClr val="222222"/>
                        </a:solidFill>
                        <a:effectLst/>
                        <a:latin typeface="+mn-lt"/>
                      </a:endParaRPr>
                    </a:p>
                  </a:txBody>
                  <a:tcPr marL="28575" marR="28575" marT="19050" marB="19050" anchor="b"/>
                </a:tc>
                <a:extLst>
                  <a:ext uri="{0D108BD9-81ED-4DB2-BD59-A6C34878D82A}">
                    <a16:rowId xmlns:a16="http://schemas.microsoft.com/office/drawing/2014/main" val="3841966841"/>
                  </a:ext>
                </a:extLst>
              </a:tr>
            </a:tbl>
          </a:graphicData>
        </a:graphic>
      </p:graphicFrame>
      <p:sp>
        <p:nvSpPr>
          <p:cNvPr id="3" name="TextBox 2">
            <a:extLst>
              <a:ext uri="{FF2B5EF4-FFF2-40B4-BE49-F238E27FC236}">
                <a16:creationId xmlns:a16="http://schemas.microsoft.com/office/drawing/2014/main" id="{12E2A64A-F40A-E679-C657-C0CE59D497D5}"/>
              </a:ext>
            </a:extLst>
          </p:cNvPr>
          <p:cNvSpPr txBox="1"/>
          <p:nvPr/>
        </p:nvSpPr>
        <p:spPr>
          <a:xfrm>
            <a:off x="297712" y="233916"/>
            <a:ext cx="3339632" cy="369332"/>
          </a:xfrm>
          <a:prstGeom prst="rect">
            <a:avLst/>
          </a:prstGeom>
          <a:solidFill>
            <a:schemeClr val="accent4"/>
          </a:solidFill>
        </p:spPr>
        <p:txBody>
          <a:bodyPr wrap="none" rtlCol="0">
            <a:spAutoFit/>
          </a:bodyPr>
          <a:lstStyle/>
          <a:p>
            <a:r>
              <a:rPr lang="en-SG" dirty="0"/>
              <a:t>Appendix B – e-TPAC information </a:t>
            </a:r>
          </a:p>
        </p:txBody>
      </p:sp>
      <p:sp>
        <p:nvSpPr>
          <p:cNvPr id="9" name="TextBox 8">
            <a:extLst>
              <a:ext uri="{FF2B5EF4-FFF2-40B4-BE49-F238E27FC236}">
                <a16:creationId xmlns:a16="http://schemas.microsoft.com/office/drawing/2014/main" id="{47CA5304-1C6C-1CBC-C1FD-3E57E677D80E}"/>
              </a:ext>
            </a:extLst>
          </p:cNvPr>
          <p:cNvSpPr txBox="1"/>
          <p:nvPr/>
        </p:nvSpPr>
        <p:spPr>
          <a:xfrm>
            <a:off x="386846" y="1231272"/>
            <a:ext cx="1451936" cy="369332"/>
          </a:xfrm>
          <a:prstGeom prst="rect">
            <a:avLst/>
          </a:prstGeom>
          <a:noFill/>
        </p:spPr>
        <p:txBody>
          <a:bodyPr wrap="none" rtlCol="0">
            <a:spAutoFit/>
          </a:bodyPr>
          <a:lstStyle/>
          <a:p>
            <a:r>
              <a:rPr lang="en-SG" b="1" dirty="0"/>
              <a:t>E-TPAC Fields</a:t>
            </a:r>
          </a:p>
        </p:txBody>
      </p:sp>
      <p:pic>
        <p:nvPicPr>
          <p:cNvPr id="5" name="Picture 4">
            <a:extLst>
              <a:ext uri="{FF2B5EF4-FFF2-40B4-BE49-F238E27FC236}">
                <a16:creationId xmlns:a16="http://schemas.microsoft.com/office/drawing/2014/main" id="{879E0153-BA51-E205-283C-EE4ACD559895}"/>
              </a:ext>
            </a:extLst>
          </p:cNvPr>
          <p:cNvPicPr>
            <a:picLocks noChangeAspect="1"/>
          </p:cNvPicPr>
          <p:nvPr/>
        </p:nvPicPr>
        <p:blipFill>
          <a:blip r:embed="rId3"/>
          <a:stretch>
            <a:fillRect/>
          </a:stretch>
        </p:blipFill>
        <p:spPr>
          <a:xfrm>
            <a:off x="7067364" y="418582"/>
            <a:ext cx="4052580" cy="5656728"/>
          </a:xfrm>
          <a:prstGeom prst="rect">
            <a:avLst/>
          </a:prstGeom>
        </p:spPr>
      </p:pic>
    </p:spTree>
    <p:extLst>
      <p:ext uri="{BB962C8B-B14F-4D97-AF65-F5344CB8AC3E}">
        <p14:creationId xmlns:p14="http://schemas.microsoft.com/office/powerpoint/2010/main" val="143136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ADB1FB5-FA17-239A-4915-504B8FC10C10}"/>
              </a:ext>
            </a:extLst>
          </p:cNvPr>
          <p:cNvGraphicFramePr>
            <a:graphicFrameLocks noGrp="1"/>
          </p:cNvGraphicFramePr>
          <p:nvPr>
            <p:extLst>
              <p:ext uri="{D42A27DB-BD31-4B8C-83A1-F6EECF244321}">
                <p14:modId xmlns:p14="http://schemas.microsoft.com/office/powerpoint/2010/main" val="1013633044"/>
              </p:ext>
            </p:extLst>
          </p:nvPr>
        </p:nvGraphicFramePr>
        <p:xfrm>
          <a:off x="477378" y="1202683"/>
          <a:ext cx="4767481" cy="1981200"/>
        </p:xfrm>
        <a:graphic>
          <a:graphicData uri="http://schemas.openxmlformats.org/drawingml/2006/table">
            <a:tbl>
              <a:tblPr>
                <a:tableStyleId>{5940675A-B579-460E-94D1-54222C63F5DA}</a:tableStyleId>
              </a:tblPr>
              <a:tblGrid>
                <a:gridCol w="471528">
                  <a:extLst>
                    <a:ext uri="{9D8B030D-6E8A-4147-A177-3AD203B41FA5}">
                      <a16:colId xmlns:a16="http://schemas.microsoft.com/office/drawing/2014/main" val="490572198"/>
                    </a:ext>
                  </a:extLst>
                </a:gridCol>
                <a:gridCol w="2255559">
                  <a:extLst>
                    <a:ext uri="{9D8B030D-6E8A-4147-A177-3AD203B41FA5}">
                      <a16:colId xmlns:a16="http://schemas.microsoft.com/office/drawing/2014/main" val="3655025205"/>
                    </a:ext>
                  </a:extLst>
                </a:gridCol>
                <a:gridCol w="2040394">
                  <a:extLst>
                    <a:ext uri="{9D8B030D-6E8A-4147-A177-3AD203B41FA5}">
                      <a16:colId xmlns:a16="http://schemas.microsoft.com/office/drawing/2014/main" val="266620819"/>
                    </a:ext>
                  </a:extLst>
                </a:gridCol>
              </a:tblGrid>
              <a:tr h="200025">
                <a:tc>
                  <a:txBody>
                    <a:bodyPr/>
                    <a:lstStyle/>
                    <a:p>
                      <a:pPr rtl="0" fontAlgn="b"/>
                      <a:r>
                        <a:rPr lang="en-SG" sz="1400" b="1" dirty="0">
                          <a:solidFill>
                            <a:srgbClr val="222222"/>
                          </a:solidFill>
                          <a:effectLst/>
                          <a:latin typeface="Calibri" panose="020F0502020204030204" pitchFamily="34" charset="0"/>
                        </a:rPr>
                        <a:t>S/N</a:t>
                      </a:r>
                    </a:p>
                  </a:txBody>
                  <a:tcPr marL="28575" marR="28575" marT="19050" marB="19050" anchor="b">
                    <a:solidFill>
                      <a:schemeClr val="bg1">
                        <a:lumMod val="85000"/>
                      </a:schemeClr>
                    </a:solidFill>
                  </a:tcPr>
                </a:tc>
                <a:tc>
                  <a:txBody>
                    <a:bodyPr/>
                    <a:lstStyle/>
                    <a:p>
                      <a:pPr rtl="0" fontAlgn="b"/>
                      <a:r>
                        <a:rPr lang="en-SG" sz="1400" b="1" dirty="0">
                          <a:solidFill>
                            <a:srgbClr val="222222"/>
                          </a:solidFill>
                          <a:effectLst/>
                          <a:latin typeface="Calibri" panose="020F0502020204030204" pitchFamily="34" charset="0"/>
                        </a:rPr>
                        <a:t>Status Code</a:t>
                      </a:r>
                    </a:p>
                  </a:txBody>
                  <a:tcPr marL="28575" marR="28575" marT="19050" marB="19050" anchor="b">
                    <a:solidFill>
                      <a:schemeClr val="bg1">
                        <a:lumMod val="85000"/>
                      </a:schemeClr>
                    </a:solidFill>
                  </a:tcPr>
                </a:tc>
                <a:tc>
                  <a:txBody>
                    <a:bodyPr/>
                    <a:lstStyle/>
                    <a:p>
                      <a:pPr rtl="0" fontAlgn="b"/>
                      <a:endParaRPr lang="en-SG" sz="1400" b="1" dirty="0">
                        <a:solidFill>
                          <a:srgbClr val="222222"/>
                        </a:solidFill>
                        <a:effectLst/>
                        <a:latin typeface="Calibri" panose="020F0502020204030204" pitchFamily="34" charset="0"/>
                      </a:endParaRPr>
                    </a:p>
                  </a:txBody>
                  <a:tcPr marL="28575" marR="28575" marT="19050" marB="19050" anchor="b">
                    <a:solidFill>
                      <a:schemeClr val="bg1">
                        <a:lumMod val="85000"/>
                      </a:schemeClr>
                    </a:solidFill>
                  </a:tcPr>
                </a:tc>
                <a:extLst>
                  <a:ext uri="{0D108BD9-81ED-4DB2-BD59-A6C34878D82A}">
                    <a16:rowId xmlns:a16="http://schemas.microsoft.com/office/drawing/2014/main" val="2754928422"/>
                  </a:ext>
                </a:extLst>
              </a:tr>
              <a:tr h="200025">
                <a:tc>
                  <a:txBody>
                    <a:bodyPr/>
                    <a:lstStyle/>
                    <a:p>
                      <a:pPr rtl="0" fontAlgn="b"/>
                      <a:r>
                        <a:rPr lang="en-SG" sz="1200" b="0" dirty="0">
                          <a:solidFill>
                            <a:srgbClr val="222222"/>
                          </a:solidFill>
                          <a:effectLst/>
                          <a:latin typeface="+mn-lt"/>
                        </a:rPr>
                        <a:t>1</a:t>
                      </a:r>
                    </a:p>
                  </a:txBody>
                  <a:tcPr marL="28575" marR="28575" marT="19050" marB="19050" anchor="b"/>
                </a:tc>
                <a:tc>
                  <a:txBody>
                    <a:bodyPr/>
                    <a:lstStyle/>
                    <a:p>
                      <a:pPr rtl="0" fontAlgn="b"/>
                      <a:r>
                        <a:rPr lang="en-SG" sz="1200" b="0" dirty="0">
                          <a:solidFill>
                            <a:srgbClr val="222222"/>
                          </a:solidFill>
                          <a:effectLst/>
                          <a:latin typeface="+mn-lt"/>
                        </a:rPr>
                        <a:t>TSUBD</a:t>
                      </a:r>
                    </a:p>
                  </a:txBody>
                  <a:tcPr marL="28575" marR="28575" marT="19050" marB="19050" anchor="b"/>
                </a:tc>
                <a:tc>
                  <a:txBody>
                    <a:bodyPr/>
                    <a:lstStyle/>
                    <a:p>
                      <a:pPr rtl="0" fontAlgn="b"/>
                      <a:r>
                        <a:rPr lang="en-SG" sz="1200" b="0" dirty="0">
                          <a:solidFill>
                            <a:srgbClr val="222222"/>
                          </a:solidFill>
                          <a:effectLst/>
                          <a:latin typeface="+mn-lt"/>
                        </a:rPr>
                        <a:t>After submitting application</a:t>
                      </a:r>
                    </a:p>
                  </a:txBody>
                  <a:tcPr marL="28575" marR="28575" marT="19050" marB="19050" anchor="b"/>
                </a:tc>
                <a:extLst>
                  <a:ext uri="{0D108BD9-81ED-4DB2-BD59-A6C34878D82A}">
                    <a16:rowId xmlns:a16="http://schemas.microsoft.com/office/drawing/2014/main" val="426393752"/>
                  </a:ext>
                </a:extLst>
              </a:tr>
              <a:tr h="200025">
                <a:tc>
                  <a:txBody>
                    <a:bodyPr/>
                    <a:lstStyle/>
                    <a:p>
                      <a:pPr rtl="0" fontAlgn="b"/>
                      <a:r>
                        <a:rPr lang="en-SG" sz="1200" b="0" dirty="0">
                          <a:solidFill>
                            <a:srgbClr val="222222"/>
                          </a:solidFill>
                          <a:effectLst/>
                          <a:latin typeface="+mn-lt"/>
                        </a:rPr>
                        <a:t>2</a:t>
                      </a:r>
                    </a:p>
                  </a:txBody>
                  <a:tcPr marL="28575" marR="28575" marT="19050" marB="19050" anchor="b"/>
                </a:tc>
                <a:tc>
                  <a:txBody>
                    <a:bodyPr/>
                    <a:lstStyle/>
                    <a:p>
                      <a:pPr rtl="0" fontAlgn="b"/>
                      <a:r>
                        <a:rPr lang="en-SG" sz="1200" dirty="0">
                          <a:effectLst/>
                        </a:rPr>
                        <a:t>T</a:t>
                      </a:r>
                      <a:r>
                        <a:rPr lang="en-SG" sz="1200" b="0" i="0" kern="1200" dirty="0">
                          <a:solidFill>
                            <a:schemeClr val="tx1"/>
                          </a:solidFill>
                          <a:effectLst/>
                          <a:latin typeface="+mn-lt"/>
                          <a:ea typeface="+mn-ea"/>
                          <a:cs typeface="+mn-cs"/>
                        </a:rPr>
                        <a:t>ISDPM</a:t>
                      </a:r>
                      <a:endParaRPr lang="en-SG" sz="1200" b="0" dirty="0">
                        <a:solidFill>
                          <a:srgbClr val="222222"/>
                        </a:solidFill>
                        <a:effectLst/>
                        <a:latin typeface="+mn-lt"/>
                      </a:endParaRPr>
                    </a:p>
                  </a:txBody>
                  <a:tcPr marL="28575" marR="28575" marT="19050" marB="19050" anchor="b"/>
                </a:tc>
                <a:tc>
                  <a:txBody>
                    <a:bodyPr/>
                    <a:lstStyle/>
                    <a:p>
                      <a:pPr rtl="0" fontAlgn="b"/>
                      <a:r>
                        <a:rPr lang="en-SG" sz="1200" b="0" dirty="0">
                          <a:solidFill>
                            <a:srgbClr val="222222"/>
                          </a:solidFill>
                          <a:effectLst/>
                          <a:latin typeface="+mn-lt"/>
                        </a:rPr>
                        <a:t>Pending HMA screening</a:t>
                      </a:r>
                    </a:p>
                  </a:txBody>
                  <a:tcPr marL="28575" marR="28575" marT="19050" marB="19050" anchor="b"/>
                </a:tc>
                <a:extLst>
                  <a:ext uri="{0D108BD9-81ED-4DB2-BD59-A6C34878D82A}">
                    <a16:rowId xmlns:a16="http://schemas.microsoft.com/office/drawing/2014/main" val="3342577145"/>
                  </a:ext>
                </a:extLst>
              </a:tr>
              <a:tr h="200025">
                <a:tc>
                  <a:txBody>
                    <a:bodyPr/>
                    <a:lstStyle/>
                    <a:p>
                      <a:pPr rtl="0" fontAlgn="b"/>
                      <a:r>
                        <a:rPr lang="en-US" sz="1200" b="0" dirty="0">
                          <a:solidFill>
                            <a:srgbClr val="222222"/>
                          </a:solidFill>
                          <a:effectLst/>
                          <a:latin typeface="+mn-lt"/>
                        </a:rPr>
                        <a:t>3</a:t>
                      </a:r>
                    </a:p>
                  </a:txBody>
                  <a:tcPr marL="28575" marR="28575" marT="19050" marB="1905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SG" sz="1200" dirty="0">
                          <a:solidFill>
                            <a:schemeClr val="tx1"/>
                          </a:solidFill>
                          <a:effectLst/>
                        </a:rPr>
                        <a:t>TISDC</a:t>
                      </a:r>
                      <a:endParaRPr lang="en-US" sz="1200" b="0" dirty="0">
                        <a:solidFill>
                          <a:srgbClr val="222222"/>
                        </a:solidFill>
                        <a:effectLst/>
                        <a:latin typeface="+mn-lt"/>
                      </a:endParaRPr>
                    </a:p>
                  </a:txBody>
                  <a:tcPr marL="28575" marR="28575" marT="19050" marB="19050" anchor="b"/>
                </a:tc>
                <a:tc>
                  <a:txBody>
                    <a:bodyPr/>
                    <a:lstStyle/>
                    <a:p>
                      <a:pPr rtl="0" fontAlgn="b"/>
                      <a:r>
                        <a:rPr lang="en-SG" sz="1200" dirty="0">
                          <a:solidFill>
                            <a:schemeClr val="tx1"/>
                          </a:solidFill>
                          <a:effectLst/>
                        </a:rPr>
                        <a:t>pending PAC Approve Officer review</a:t>
                      </a:r>
                      <a:endParaRPr lang="en-US" sz="1200" b="0" dirty="0">
                        <a:solidFill>
                          <a:srgbClr val="222222"/>
                        </a:solidFill>
                        <a:effectLst/>
                        <a:latin typeface="+mn-lt"/>
                      </a:endParaRPr>
                    </a:p>
                  </a:txBody>
                  <a:tcPr marL="28575" marR="28575" marT="19050" marB="19050" anchor="b"/>
                </a:tc>
                <a:extLst>
                  <a:ext uri="{0D108BD9-81ED-4DB2-BD59-A6C34878D82A}">
                    <a16:rowId xmlns:a16="http://schemas.microsoft.com/office/drawing/2014/main" val="2123187983"/>
                  </a:ext>
                </a:extLst>
              </a:tr>
              <a:tr h="200025">
                <a:tc>
                  <a:txBody>
                    <a:bodyPr/>
                    <a:lstStyle/>
                    <a:p>
                      <a:pPr rtl="0" fontAlgn="b"/>
                      <a:r>
                        <a:rPr lang="en-US" sz="1200" b="0" dirty="0">
                          <a:solidFill>
                            <a:srgbClr val="222222"/>
                          </a:solidFill>
                          <a:effectLst/>
                          <a:latin typeface="+mn-lt"/>
                        </a:rPr>
                        <a:t>4</a:t>
                      </a:r>
                    </a:p>
                  </a:txBody>
                  <a:tcPr marL="28575" marR="28575" marT="19050" marB="19050" anchor="b"/>
                </a:tc>
                <a:tc>
                  <a:txBody>
                    <a:bodyPr/>
                    <a:lstStyle/>
                    <a:p>
                      <a:pPr rtl="0" fontAlgn="b"/>
                      <a:r>
                        <a:rPr lang="en-US" sz="1200" b="0" dirty="0">
                          <a:solidFill>
                            <a:srgbClr val="222222"/>
                          </a:solidFill>
                          <a:effectLst/>
                          <a:latin typeface="+mn-lt"/>
                        </a:rPr>
                        <a:t>TREJ</a:t>
                      </a:r>
                    </a:p>
                  </a:txBody>
                  <a:tcPr marL="28575" marR="28575" marT="19050" marB="19050" anchor="b"/>
                </a:tc>
                <a:tc>
                  <a:txBody>
                    <a:bodyPr/>
                    <a:lstStyle/>
                    <a:p>
                      <a:pPr rtl="0" fontAlgn="b"/>
                      <a:r>
                        <a:rPr lang="en-US" sz="1200" b="0" dirty="0">
                          <a:solidFill>
                            <a:srgbClr val="222222"/>
                          </a:solidFill>
                          <a:effectLst/>
                          <a:latin typeface="+mn-lt"/>
                        </a:rPr>
                        <a:t>Rejected </a:t>
                      </a:r>
                    </a:p>
                  </a:txBody>
                  <a:tcPr marL="28575" marR="28575" marT="19050" marB="19050" anchor="b"/>
                </a:tc>
                <a:extLst>
                  <a:ext uri="{0D108BD9-81ED-4DB2-BD59-A6C34878D82A}">
                    <a16:rowId xmlns:a16="http://schemas.microsoft.com/office/drawing/2014/main" val="3982747263"/>
                  </a:ext>
                </a:extLst>
              </a:tr>
              <a:tr h="200025">
                <a:tc>
                  <a:txBody>
                    <a:bodyPr/>
                    <a:lstStyle/>
                    <a:p>
                      <a:pPr rtl="0" fontAlgn="b"/>
                      <a:r>
                        <a:rPr lang="en-SG" sz="1200" b="0" dirty="0">
                          <a:solidFill>
                            <a:srgbClr val="222222"/>
                          </a:solidFill>
                          <a:effectLst/>
                          <a:latin typeface="+mn-lt"/>
                        </a:rPr>
                        <a:t>5</a:t>
                      </a:r>
                    </a:p>
                  </a:txBody>
                  <a:tcPr marL="28575" marR="28575" marT="19050" marB="19050" anchor="b"/>
                </a:tc>
                <a:tc>
                  <a:txBody>
                    <a:bodyPr/>
                    <a:lstStyle/>
                    <a:p>
                      <a:pPr rtl="0" fontAlgn="b"/>
                      <a:r>
                        <a:rPr lang="en-US" sz="1200" b="0" i="0" kern="1200" dirty="0">
                          <a:solidFill>
                            <a:schemeClr val="tx1"/>
                          </a:solidFill>
                          <a:effectLst/>
                          <a:latin typeface="+mn-lt"/>
                          <a:ea typeface="+mn-ea"/>
                          <a:cs typeface="+mn-cs"/>
                        </a:rPr>
                        <a:t>TAPPR</a:t>
                      </a:r>
                      <a:endParaRPr lang="en-SG" sz="1200" b="0" dirty="0">
                        <a:solidFill>
                          <a:srgbClr val="222222"/>
                        </a:solidFill>
                        <a:effectLst/>
                        <a:latin typeface="+mn-lt"/>
                      </a:endParaRPr>
                    </a:p>
                  </a:txBody>
                  <a:tcPr marL="28575" marR="28575" marT="19050" marB="19050" anchor="b"/>
                </a:tc>
                <a:tc>
                  <a:txBody>
                    <a:bodyPr/>
                    <a:lstStyle/>
                    <a:p>
                      <a:pPr rtl="0" fontAlgn="b"/>
                      <a:r>
                        <a:rPr lang="en-SG" sz="1200" b="0" dirty="0">
                          <a:solidFill>
                            <a:srgbClr val="222222"/>
                          </a:solidFill>
                          <a:effectLst/>
                          <a:latin typeface="+mn-lt"/>
                        </a:rPr>
                        <a:t>Approve </a:t>
                      </a:r>
                    </a:p>
                  </a:txBody>
                  <a:tcPr marL="28575" marR="28575" marT="19050" marB="19050" anchor="b"/>
                </a:tc>
                <a:extLst>
                  <a:ext uri="{0D108BD9-81ED-4DB2-BD59-A6C34878D82A}">
                    <a16:rowId xmlns:a16="http://schemas.microsoft.com/office/drawing/2014/main" val="2979453255"/>
                  </a:ext>
                </a:extLst>
              </a:tr>
              <a:tr h="200025">
                <a:tc>
                  <a:txBody>
                    <a:bodyPr/>
                    <a:lstStyle/>
                    <a:p>
                      <a:pPr rtl="0" fontAlgn="b"/>
                      <a:r>
                        <a:rPr lang="en-SG" sz="1200" b="0" dirty="0">
                          <a:solidFill>
                            <a:srgbClr val="222222"/>
                          </a:solidFill>
                          <a:effectLst/>
                          <a:latin typeface="+mn-lt"/>
                        </a:rPr>
                        <a:t>6</a:t>
                      </a:r>
                    </a:p>
                  </a:txBody>
                  <a:tcPr marL="28575" marR="28575" marT="19050" marB="19050" anchor="b"/>
                </a:tc>
                <a:tc>
                  <a:txBody>
                    <a:bodyPr/>
                    <a:lstStyle/>
                    <a:p>
                      <a:pPr rtl="0" fontAlgn="b"/>
                      <a:r>
                        <a:rPr lang="en-SG" sz="1200" b="0" dirty="0">
                          <a:solidFill>
                            <a:srgbClr val="222222"/>
                          </a:solidFill>
                          <a:effectLst/>
                          <a:latin typeface="+mn-lt"/>
                        </a:rPr>
                        <a:t>TEXPD</a:t>
                      </a:r>
                    </a:p>
                  </a:txBody>
                  <a:tcPr marL="28575" marR="28575" marT="19050" marB="19050" anchor="b"/>
                </a:tc>
                <a:tc>
                  <a:txBody>
                    <a:bodyPr/>
                    <a:lstStyle/>
                    <a:p>
                      <a:pPr rtl="0" fontAlgn="b"/>
                      <a:r>
                        <a:rPr lang="en-SG" sz="1200" b="0" dirty="0">
                          <a:solidFill>
                            <a:srgbClr val="222222"/>
                          </a:solidFill>
                          <a:effectLst/>
                          <a:latin typeface="+mn-lt"/>
                        </a:rPr>
                        <a:t>Application expired</a:t>
                      </a:r>
                    </a:p>
                  </a:txBody>
                  <a:tcPr marL="28575" marR="28575" marT="19050" marB="19050" anchor="b"/>
                </a:tc>
                <a:extLst>
                  <a:ext uri="{0D108BD9-81ED-4DB2-BD59-A6C34878D82A}">
                    <a16:rowId xmlns:a16="http://schemas.microsoft.com/office/drawing/2014/main" val="3841966841"/>
                  </a:ext>
                </a:extLst>
              </a:tr>
              <a:tr h="200025">
                <a:tc>
                  <a:txBody>
                    <a:bodyPr/>
                    <a:lstStyle/>
                    <a:p>
                      <a:pPr rtl="0" fontAlgn="b"/>
                      <a:r>
                        <a:rPr lang="en-SG" sz="1200" b="0" dirty="0">
                          <a:solidFill>
                            <a:srgbClr val="222222"/>
                          </a:solidFill>
                          <a:effectLst/>
                          <a:latin typeface="+mn-lt"/>
                        </a:rPr>
                        <a:t>7</a:t>
                      </a:r>
                    </a:p>
                  </a:txBody>
                  <a:tcPr marL="28575" marR="28575" marT="19050" marB="19050" anchor="b"/>
                </a:tc>
                <a:tc>
                  <a:txBody>
                    <a:bodyPr/>
                    <a:lstStyle/>
                    <a:p>
                      <a:pPr rtl="0" fontAlgn="b"/>
                      <a:r>
                        <a:rPr lang="en-SG" sz="1200" b="0" dirty="0">
                          <a:solidFill>
                            <a:srgbClr val="222222"/>
                          </a:solidFill>
                          <a:effectLst/>
                          <a:latin typeface="+mn-lt"/>
                        </a:rPr>
                        <a:t>TTERM</a:t>
                      </a:r>
                    </a:p>
                  </a:txBody>
                  <a:tcPr marL="28575" marR="28575" marT="19050" marB="19050" anchor="b"/>
                </a:tc>
                <a:tc>
                  <a:txBody>
                    <a:bodyPr/>
                    <a:lstStyle/>
                    <a:p>
                      <a:pPr rtl="0" fontAlgn="b"/>
                      <a:r>
                        <a:rPr lang="en-SG" sz="1200" b="0" dirty="0">
                          <a:solidFill>
                            <a:srgbClr val="222222"/>
                          </a:solidFill>
                          <a:effectLst/>
                          <a:latin typeface="+mn-lt"/>
                        </a:rPr>
                        <a:t>Terminate the application</a:t>
                      </a:r>
                    </a:p>
                  </a:txBody>
                  <a:tcPr marL="28575" marR="28575" marT="19050" marB="19050" anchor="b"/>
                </a:tc>
                <a:extLst>
                  <a:ext uri="{0D108BD9-81ED-4DB2-BD59-A6C34878D82A}">
                    <a16:rowId xmlns:a16="http://schemas.microsoft.com/office/drawing/2014/main" val="443618354"/>
                  </a:ext>
                </a:extLst>
              </a:tr>
            </a:tbl>
          </a:graphicData>
        </a:graphic>
      </p:graphicFrame>
      <p:sp>
        <p:nvSpPr>
          <p:cNvPr id="3" name="TextBox 2">
            <a:extLst>
              <a:ext uri="{FF2B5EF4-FFF2-40B4-BE49-F238E27FC236}">
                <a16:creationId xmlns:a16="http://schemas.microsoft.com/office/drawing/2014/main" id="{12E2A64A-F40A-E679-C657-C0CE59D497D5}"/>
              </a:ext>
            </a:extLst>
          </p:cNvPr>
          <p:cNvSpPr txBox="1"/>
          <p:nvPr/>
        </p:nvSpPr>
        <p:spPr>
          <a:xfrm>
            <a:off x="297712" y="233916"/>
            <a:ext cx="3682034" cy="369332"/>
          </a:xfrm>
          <a:prstGeom prst="rect">
            <a:avLst/>
          </a:prstGeom>
          <a:solidFill>
            <a:schemeClr val="accent4"/>
          </a:solidFill>
        </p:spPr>
        <p:txBody>
          <a:bodyPr wrap="none" rtlCol="0">
            <a:spAutoFit/>
          </a:bodyPr>
          <a:lstStyle/>
          <a:p>
            <a:r>
              <a:rPr lang="en-SG" dirty="0"/>
              <a:t>Appendix C – TPAC Application Status</a:t>
            </a:r>
          </a:p>
        </p:txBody>
      </p:sp>
    </p:spTree>
    <p:extLst>
      <p:ext uri="{BB962C8B-B14F-4D97-AF65-F5344CB8AC3E}">
        <p14:creationId xmlns:p14="http://schemas.microsoft.com/office/powerpoint/2010/main" val="989802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E2A64A-F40A-E679-C657-C0CE59D497D5}"/>
              </a:ext>
            </a:extLst>
          </p:cNvPr>
          <p:cNvSpPr txBox="1"/>
          <p:nvPr/>
        </p:nvSpPr>
        <p:spPr>
          <a:xfrm>
            <a:off x="297712" y="233916"/>
            <a:ext cx="3253711" cy="369332"/>
          </a:xfrm>
          <a:prstGeom prst="rect">
            <a:avLst/>
          </a:prstGeom>
          <a:solidFill>
            <a:schemeClr val="accent4"/>
          </a:solidFill>
        </p:spPr>
        <p:txBody>
          <a:bodyPr wrap="none" rtlCol="0">
            <a:spAutoFit/>
          </a:bodyPr>
          <a:lstStyle/>
          <a:p>
            <a:r>
              <a:rPr lang="en-SG" dirty="0"/>
              <a:t>Appendix E – MHA Status format</a:t>
            </a:r>
          </a:p>
        </p:txBody>
      </p:sp>
      <p:sp>
        <p:nvSpPr>
          <p:cNvPr id="4" name="Rectangle: Rounded Corners 3">
            <a:extLst>
              <a:ext uri="{FF2B5EF4-FFF2-40B4-BE49-F238E27FC236}">
                <a16:creationId xmlns:a16="http://schemas.microsoft.com/office/drawing/2014/main" id="{E5D9505C-7A20-3369-0AB0-D5092B7BD3B0}"/>
              </a:ext>
            </a:extLst>
          </p:cNvPr>
          <p:cNvSpPr/>
          <p:nvPr/>
        </p:nvSpPr>
        <p:spPr>
          <a:xfrm>
            <a:off x="468268" y="1223656"/>
            <a:ext cx="4579982" cy="2205344"/>
          </a:xfrm>
          <a:prstGeom prst="roundRect">
            <a:avLst>
              <a:gd name="adj" fmla="val 9706"/>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r>
              <a:rPr lang="en-US" sz="1050" dirty="0">
                <a:solidFill>
                  <a:schemeClr val="tx1"/>
                </a:solidFill>
              </a:rPr>
              <a:t>MHA’s Clearance Status Format</a:t>
            </a:r>
          </a:p>
          <a:p>
            <a:pPr algn="ctr"/>
            <a:r>
              <a:rPr lang="en-US" sz="800" dirty="0">
                <a:solidFill>
                  <a:schemeClr val="tx1"/>
                </a:solidFill>
              </a:rPr>
              <a:t>	</a:t>
            </a:r>
            <a:endParaRPr lang="en-SG" sz="800" dirty="0">
              <a:solidFill>
                <a:schemeClr val="tx1"/>
              </a:solidFill>
            </a:endParaRPr>
          </a:p>
        </p:txBody>
      </p:sp>
      <p:graphicFrame>
        <p:nvGraphicFramePr>
          <p:cNvPr id="6" name="Table 5">
            <a:extLst>
              <a:ext uri="{FF2B5EF4-FFF2-40B4-BE49-F238E27FC236}">
                <a16:creationId xmlns:a16="http://schemas.microsoft.com/office/drawing/2014/main" id="{8A35A525-7C12-E233-0AF2-DD6ACFBB9D32}"/>
              </a:ext>
            </a:extLst>
          </p:cNvPr>
          <p:cNvGraphicFramePr>
            <a:graphicFrameLocks noGrp="1"/>
          </p:cNvGraphicFramePr>
          <p:nvPr>
            <p:extLst>
              <p:ext uri="{D42A27DB-BD31-4B8C-83A1-F6EECF244321}">
                <p14:modId xmlns:p14="http://schemas.microsoft.com/office/powerpoint/2010/main" val="1442355924"/>
              </p:ext>
            </p:extLst>
          </p:nvPr>
        </p:nvGraphicFramePr>
        <p:xfrm>
          <a:off x="569315" y="1518544"/>
          <a:ext cx="4259859" cy="1777105"/>
        </p:xfrm>
        <a:graphic>
          <a:graphicData uri="http://schemas.openxmlformats.org/drawingml/2006/table">
            <a:tbl>
              <a:tblPr firstRow="1" bandRow="1">
                <a:tableStyleId>{BDBED569-4797-4DF1-A0F4-6AAB3CD982D8}</a:tableStyleId>
              </a:tblPr>
              <a:tblGrid>
                <a:gridCol w="1371540">
                  <a:extLst>
                    <a:ext uri="{9D8B030D-6E8A-4147-A177-3AD203B41FA5}">
                      <a16:colId xmlns:a16="http://schemas.microsoft.com/office/drawing/2014/main" val="197475018"/>
                    </a:ext>
                  </a:extLst>
                </a:gridCol>
                <a:gridCol w="696526">
                  <a:extLst>
                    <a:ext uri="{9D8B030D-6E8A-4147-A177-3AD203B41FA5}">
                      <a16:colId xmlns:a16="http://schemas.microsoft.com/office/drawing/2014/main" val="928109356"/>
                    </a:ext>
                  </a:extLst>
                </a:gridCol>
                <a:gridCol w="1073810">
                  <a:extLst>
                    <a:ext uri="{9D8B030D-6E8A-4147-A177-3AD203B41FA5}">
                      <a16:colId xmlns:a16="http://schemas.microsoft.com/office/drawing/2014/main" val="2613447361"/>
                    </a:ext>
                  </a:extLst>
                </a:gridCol>
                <a:gridCol w="1117983">
                  <a:extLst>
                    <a:ext uri="{9D8B030D-6E8A-4147-A177-3AD203B41FA5}">
                      <a16:colId xmlns:a16="http://schemas.microsoft.com/office/drawing/2014/main" val="3253884082"/>
                    </a:ext>
                  </a:extLst>
                </a:gridCol>
              </a:tblGrid>
              <a:tr h="592369">
                <a:tc>
                  <a:txBody>
                    <a:bodyPr/>
                    <a:lstStyle/>
                    <a:p>
                      <a:r>
                        <a:rPr lang="en-US" sz="1200" dirty="0"/>
                        <a:t>FIELD NAME</a:t>
                      </a:r>
                      <a:endParaRPr lang="en-SG" sz="1200" dirty="0"/>
                    </a:p>
                  </a:txBody>
                  <a:tcPr>
                    <a:solidFill>
                      <a:schemeClr val="bg1"/>
                    </a:solidFill>
                  </a:tcPr>
                </a:tc>
                <a:tc>
                  <a:txBody>
                    <a:bodyPr/>
                    <a:lstStyle/>
                    <a:p>
                      <a:r>
                        <a:rPr lang="en-US" sz="1200" dirty="0"/>
                        <a:t>CHARS LENGTH</a:t>
                      </a:r>
                      <a:endParaRPr lang="en-SG" sz="1200" dirty="0"/>
                    </a:p>
                  </a:txBody>
                  <a:tcPr>
                    <a:solidFill>
                      <a:schemeClr val="bg1"/>
                    </a:solidFill>
                  </a:tcPr>
                </a:tc>
                <a:tc>
                  <a:txBody>
                    <a:bodyPr/>
                    <a:lstStyle/>
                    <a:p>
                      <a:r>
                        <a:rPr lang="en-US" sz="1200" dirty="0"/>
                        <a:t>VALUE</a:t>
                      </a:r>
                      <a:endParaRPr lang="en-SG" sz="1200" dirty="0"/>
                    </a:p>
                  </a:txBody>
                  <a:tcPr>
                    <a:solidFill>
                      <a:schemeClr val="bg1"/>
                    </a:solidFill>
                  </a:tcPr>
                </a:tc>
                <a:tc>
                  <a:txBody>
                    <a:bodyPr/>
                    <a:lstStyle/>
                    <a:p>
                      <a:r>
                        <a:rPr lang="en-US" sz="1200" dirty="0"/>
                        <a:t>DESCRIPTION</a:t>
                      </a:r>
                      <a:endParaRPr lang="en-SG" sz="1200" dirty="0"/>
                    </a:p>
                  </a:txBody>
                  <a:tcPr>
                    <a:solidFill>
                      <a:schemeClr val="bg1"/>
                    </a:solidFill>
                  </a:tcPr>
                </a:tc>
                <a:extLst>
                  <a:ext uri="{0D108BD9-81ED-4DB2-BD59-A6C34878D82A}">
                    <a16:rowId xmlns:a16="http://schemas.microsoft.com/office/drawing/2014/main" val="3842017802"/>
                  </a:ext>
                </a:extLst>
              </a:tr>
              <a:tr h="394912">
                <a:tc rowSpan="3">
                  <a:txBody>
                    <a:bodyPr/>
                    <a:lstStyle/>
                    <a:p>
                      <a:r>
                        <a:rPr lang="en-SG" sz="1200" dirty="0"/>
                        <a:t>CLEARANCE_STATUS</a:t>
                      </a:r>
                    </a:p>
                  </a:txBody>
                  <a:tcPr>
                    <a:solidFill>
                      <a:schemeClr val="bg1">
                        <a:alpha val="20000"/>
                      </a:schemeClr>
                    </a:solidFill>
                  </a:tcPr>
                </a:tc>
                <a:tc rowSpan="3">
                  <a:txBody>
                    <a:bodyPr/>
                    <a:lstStyle/>
                    <a:p>
                      <a:r>
                        <a:rPr lang="en-US" sz="1200" dirty="0"/>
                        <a:t>2</a:t>
                      </a:r>
                      <a:endParaRPr lang="en-SG" sz="1200" dirty="0"/>
                    </a:p>
                  </a:txBody>
                  <a:tcPr>
                    <a:solidFill>
                      <a:schemeClr val="bg1">
                        <a:alpha val="20000"/>
                      </a:schemeClr>
                    </a:solidFill>
                  </a:tcPr>
                </a:tc>
                <a:tc>
                  <a:txBody>
                    <a:bodyPr/>
                    <a:lstStyle/>
                    <a:p>
                      <a:r>
                        <a:rPr lang="en-US" sz="1200" dirty="0"/>
                        <a:t>01</a:t>
                      </a:r>
                      <a:endParaRPr lang="en-SG" sz="1200" dirty="0"/>
                    </a:p>
                  </a:txBody>
                  <a:tcPr>
                    <a:solidFill>
                      <a:schemeClr val="bg1">
                        <a:alpha val="20000"/>
                      </a:schemeClr>
                    </a:solidFill>
                  </a:tcPr>
                </a:tc>
                <a:tc>
                  <a:txBody>
                    <a:bodyPr/>
                    <a:lstStyle/>
                    <a:p>
                      <a:r>
                        <a:rPr lang="en-US" sz="1200" dirty="0"/>
                        <a:t>Cleared</a:t>
                      </a:r>
                      <a:endParaRPr lang="en-SG" sz="1200" dirty="0"/>
                    </a:p>
                  </a:txBody>
                  <a:tcPr>
                    <a:solidFill>
                      <a:schemeClr val="bg1">
                        <a:alpha val="20000"/>
                      </a:schemeClr>
                    </a:solidFill>
                  </a:tcPr>
                </a:tc>
                <a:extLst>
                  <a:ext uri="{0D108BD9-81ED-4DB2-BD59-A6C34878D82A}">
                    <a16:rowId xmlns:a16="http://schemas.microsoft.com/office/drawing/2014/main" val="1698088116"/>
                  </a:ext>
                </a:extLst>
              </a:tr>
              <a:tr h="394912">
                <a:tc vMerge="1">
                  <a:txBody>
                    <a:bodyPr/>
                    <a:lstStyle/>
                    <a:p>
                      <a:endParaRPr lang="en-SG" sz="600" dirty="0"/>
                    </a:p>
                  </a:txBody>
                  <a:tcPr/>
                </a:tc>
                <a:tc vMerge="1">
                  <a:txBody>
                    <a:bodyPr/>
                    <a:lstStyle/>
                    <a:p>
                      <a:endParaRPr lang="en-SG" sz="600" dirty="0"/>
                    </a:p>
                  </a:txBody>
                  <a:tcPr/>
                </a:tc>
                <a:tc>
                  <a:txBody>
                    <a:bodyPr/>
                    <a:lstStyle/>
                    <a:p>
                      <a:r>
                        <a:rPr lang="en-US" sz="1200" dirty="0"/>
                        <a:t>02</a:t>
                      </a:r>
                      <a:endParaRPr lang="en-SG" sz="1200" dirty="0"/>
                    </a:p>
                  </a:txBody>
                  <a:tcPr>
                    <a:solidFill>
                      <a:schemeClr val="bg1"/>
                    </a:solidFill>
                  </a:tcPr>
                </a:tc>
                <a:tc>
                  <a:txBody>
                    <a:bodyPr/>
                    <a:lstStyle/>
                    <a:p>
                      <a:r>
                        <a:rPr lang="en-US" sz="1200" dirty="0"/>
                        <a:t>Replied</a:t>
                      </a:r>
                      <a:endParaRPr lang="en-SG" sz="1200" dirty="0"/>
                    </a:p>
                  </a:txBody>
                  <a:tcPr>
                    <a:solidFill>
                      <a:schemeClr val="bg1"/>
                    </a:solidFill>
                  </a:tcPr>
                </a:tc>
                <a:extLst>
                  <a:ext uri="{0D108BD9-81ED-4DB2-BD59-A6C34878D82A}">
                    <a16:rowId xmlns:a16="http://schemas.microsoft.com/office/drawing/2014/main" val="2760148453"/>
                  </a:ext>
                </a:extLst>
              </a:tr>
              <a:tr h="394912">
                <a:tc vMerge="1">
                  <a:txBody>
                    <a:bodyPr/>
                    <a:lstStyle/>
                    <a:p>
                      <a:endParaRPr lang="en-SG" sz="600" dirty="0"/>
                    </a:p>
                  </a:txBody>
                  <a:tcPr/>
                </a:tc>
                <a:tc vMerge="1">
                  <a:txBody>
                    <a:bodyPr/>
                    <a:lstStyle/>
                    <a:p>
                      <a:endParaRPr lang="en-SG" sz="600" dirty="0"/>
                    </a:p>
                  </a:txBody>
                  <a:tcPr/>
                </a:tc>
                <a:tc>
                  <a:txBody>
                    <a:bodyPr/>
                    <a:lstStyle/>
                    <a:p>
                      <a:r>
                        <a:rPr lang="en-US" sz="1200" dirty="0"/>
                        <a:t>03</a:t>
                      </a:r>
                      <a:endParaRPr lang="en-SG" sz="1200" dirty="0"/>
                    </a:p>
                  </a:txBody>
                  <a:tcPr>
                    <a:solidFill>
                      <a:schemeClr val="bg1">
                        <a:alpha val="20000"/>
                      </a:schemeClr>
                    </a:solidFill>
                  </a:tcPr>
                </a:tc>
                <a:tc>
                  <a:txBody>
                    <a:bodyPr/>
                    <a:lstStyle/>
                    <a:p>
                      <a:r>
                        <a:rPr lang="en-US" sz="1200" dirty="0"/>
                        <a:t>Error</a:t>
                      </a:r>
                      <a:endParaRPr lang="en-SG" sz="1200" dirty="0"/>
                    </a:p>
                  </a:txBody>
                  <a:tcPr>
                    <a:solidFill>
                      <a:schemeClr val="bg1">
                        <a:alpha val="20000"/>
                      </a:schemeClr>
                    </a:solidFill>
                  </a:tcPr>
                </a:tc>
                <a:extLst>
                  <a:ext uri="{0D108BD9-81ED-4DB2-BD59-A6C34878D82A}">
                    <a16:rowId xmlns:a16="http://schemas.microsoft.com/office/drawing/2014/main" val="731863696"/>
                  </a:ext>
                </a:extLst>
              </a:tr>
            </a:tbl>
          </a:graphicData>
        </a:graphic>
      </p:graphicFrame>
    </p:spTree>
    <p:extLst>
      <p:ext uri="{BB962C8B-B14F-4D97-AF65-F5344CB8AC3E}">
        <p14:creationId xmlns:p14="http://schemas.microsoft.com/office/powerpoint/2010/main" val="282917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9;p16">
            <a:extLst>
              <a:ext uri="{FF2B5EF4-FFF2-40B4-BE49-F238E27FC236}">
                <a16:creationId xmlns:a16="http://schemas.microsoft.com/office/drawing/2014/main" id="{A4C5F179-D652-F146-B66B-A5DE000CE108}"/>
              </a:ext>
            </a:extLst>
          </p:cNvPr>
          <p:cNvSpPr txBox="1">
            <a:spLocks/>
          </p:cNvSpPr>
          <p:nvPr/>
        </p:nvSpPr>
        <p:spPr>
          <a:xfrm>
            <a:off x="381001" y="253875"/>
            <a:ext cx="8451300" cy="572700"/>
          </a:xfrm>
          <a:prstGeom prst="rect">
            <a:avLst/>
          </a:prstGeom>
          <a:noFill/>
          <a:ln>
            <a:noFill/>
          </a:ln>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0"/>
              </a:spcBef>
              <a:buClr>
                <a:srgbClr val="0B8E95"/>
              </a:buClr>
              <a:buSzPts val="2800"/>
              <a:buFont typeface="Montserrat Medium"/>
              <a:buNone/>
            </a:pPr>
            <a:r>
              <a:rPr lang="en-US" dirty="0"/>
              <a:t>PAC Status Codes</a:t>
            </a:r>
          </a:p>
        </p:txBody>
      </p:sp>
      <p:graphicFrame>
        <p:nvGraphicFramePr>
          <p:cNvPr id="7" name="Google Shape;291;p16">
            <a:extLst>
              <a:ext uri="{FF2B5EF4-FFF2-40B4-BE49-F238E27FC236}">
                <a16:creationId xmlns:a16="http://schemas.microsoft.com/office/drawing/2014/main" id="{682384AE-1D15-9368-1A1E-800D92631E10}"/>
              </a:ext>
            </a:extLst>
          </p:cNvPr>
          <p:cNvGraphicFramePr/>
          <p:nvPr>
            <p:extLst>
              <p:ext uri="{D42A27DB-BD31-4B8C-83A1-F6EECF244321}">
                <p14:modId xmlns:p14="http://schemas.microsoft.com/office/powerpoint/2010/main" val="2434144677"/>
              </p:ext>
            </p:extLst>
          </p:nvPr>
        </p:nvGraphicFramePr>
        <p:xfrm>
          <a:off x="504291" y="1516985"/>
          <a:ext cx="7796350" cy="3824030"/>
        </p:xfrm>
        <a:graphic>
          <a:graphicData uri="http://schemas.openxmlformats.org/drawingml/2006/table">
            <a:tbl>
              <a:tblPr firstRow="1" bandRow="1">
                <a:noFill/>
              </a:tblPr>
              <a:tblGrid>
                <a:gridCol w="1609400">
                  <a:extLst>
                    <a:ext uri="{9D8B030D-6E8A-4147-A177-3AD203B41FA5}">
                      <a16:colId xmlns:a16="http://schemas.microsoft.com/office/drawing/2014/main" val="20000"/>
                    </a:ext>
                  </a:extLst>
                </a:gridCol>
                <a:gridCol w="6186950">
                  <a:extLst>
                    <a:ext uri="{9D8B030D-6E8A-4147-A177-3AD203B41FA5}">
                      <a16:colId xmlns:a16="http://schemas.microsoft.com/office/drawing/2014/main" val="20001"/>
                    </a:ext>
                  </a:extLst>
                </a:gridCol>
              </a:tblGrid>
              <a:tr h="333450">
                <a:tc>
                  <a:txBody>
                    <a:bodyPr/>
                    <a:lstStyle/>
                    <a:p>
                      <a:pPr marL="0" marR="0" lvl="0" indent="0" algn="l" rtl="0">
                        <a:lnSpc>
                          <a:spcPct val="100000"/>
                        </a:lnSpc>
                        <a:spcBef>
                          <a:spcPts val="0"/>
                        </a:spcBef>
                        <a:spcAft>
                          <a:spcPts val="0"/>
                        </a:spcAft>
                        <a:buNone/>
                      </a:pPr>
                      <a:r>
                        <a:rPr lang="en-US" sz="1400" b="1" u="none" strike="noStrike" cap="none" dirty="0">
                          <a:solidFill>
                            <a:schemeClr val="bg1"/>
                          </a:solidFill>
                        </a:rPr>
                        <a:t>Status Code</a:t>
                      </a:r>
                      <a:endParaRPr sz="1400" b="1" u="none" strike="noStrike" cap="none" dirty="0">
                        <a:solidFill>
                          <a:schemeClr val="bg1"/>
                        </a:solidFill>
                      </a:endParaRPr>
                    </a:p>
                  </a:txBody>
                  <a:tcPr marL="91450" marR="91450" marT="45725" marB="45725">
                    <a:solidFill>
                      <a:schemeClr val="accent2">
                        <a:lumMod val="75000"/>
                      </a:schemeClr>
                    </a:solidFill>
                  </a:tcPr>
                </a:tc>
                <a:tc>
                  <a:txBody>
                    <a:bodyPr/>
                    <a:lstStyle/>
                    <a:p>
                      <a:pPr marL="0" marR="0" lvl="0" indent="0" algn="l" rtl="0">
                        <a:lnSpc>
                          <a:spcPct val="100000"/>
                        </a:lnSpc>
                        <a:spcBef>
                          <a:spcPts val="0"/>
                        </a:spcBef>
                        <a:spcAft>
                          <a:spcPts val="0"/>
                        </a:spcAft>
                        <a:buNone/>
                      </a:pPr>
                      <a:r>
                        <a:rPr lang="en-US" sz="1400" b="1" u="none" strike="noStrike" cap="none" dirty="0">
                          <a:solidFill>
                            <a:schemeClr val="bg1"/>
                          </a:solidFill>
                        </a:rPr>
                        <a:t>Description</a:t>
                      </a:r>
                      <a:endParaRPr sz="1400" b="1" u="none" strike="noStrike" cap="none" dirty="0">
                        <a:solidFill>
                          <a:schemeClr val="bg1"/>
                        </a:solidFill>
                      </a:endParaRPr>
                    </a:p>
                  </a:txBody>
                  <a:tcPr marL="91450" marR="91450" marT="45725" marB="45725">
                    <a:solidFill>
                      <a:schemeClr val="accent2">
                        <a:lumMod val="75000"/>
                      </a:schemeClr>
                    </a:solidFill>
                  </a:tcPr>
                </a:tc>
                <a:extLst>
                  <a:ext uri="{0D108BD9-81ED-4DB2-BD59-A6C34878D82A}">
                    <a16:rowId xmlns:a16="http://schemas.microsoft.com/office/drawing/2014/main" val="10000"/>
                  </a:ext>
                </a:extLst>
              </a:tr>
              <a:tr h="251550">
                <a:tc>
                  <a:txBody>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Calibri"/>
                          <a:ea typeface="Calibri"/>
                          <a:cs typeface="Calibri"/>
                          <a:sym typeface="Calibri"/>
                        </a:rPr>
                        <a:t>SUBD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Application submitted by applicant</a:t>
                      </a:r>
                      <a:endParaRPr sz="1400" u="none" strike="noStrike" cap="none"/>
                    </a:p>
                  </a:txBody>
                  <a:tcPr marL="91450" marR="91450" marT="45725" marB="45725"/>
                </a:tc>
                <a:extLst>
                  <a:ext uri="{0D108BD9-81ED-4DB2-BD59-A6C34878D82A}">
                    <a16:rowId xmlns:a16="http://schemas.microsoft.com/office/drawing/2014/main" val="10001"/>
                  </a:ext>
                </a:extLst>
              </a:tr>
              <a:tr h="333450">
                <a:tc>
                  <a:txBody>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Calibri"/>
                          <a:ea typeface="Calibri"/>
                          <a:cs typeface="Calibri"/>
                          <a:sym typeface="Calibri"/>
                        </a:rPr>
                        <a:t>MRDV1</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Application (for Singapore Citizen/PR) verified by MCI during </a:t>
                      </a:r>
                      <a:r>
                        <a:rPr lang="en-US" sz="1400" b="0" i="1" u="none" strike="noStrike" cap="none">
                          <a:solidFill>
                            <a:schemeClr val="dk1"/>
                          </a:solidFill>
                          <a:latin typeface="Calibri"/>
                          <a:ea typeface="Calibri"/>
                          <a:cs typeface="Calibri"/>
                          <a:sym typeface="Calibri"/>
                        </a:rPr>
                        <a:t>verification</a:t>
                      </a:r>
                      <a:r>
                        <a:rPr lang="en-US" sz="1400" b="0" i="0" u="none" strike="noStrike" cap="none">
                          <a:solidFill>
                            <a:schemeClr val="dk1"/>
                          </a:solidFill>
                          <a:latin typeface="Calibri"/>
                          <a:ea typeface="Calibri"/>
                          <a:cs typeface="Calibri"/>
                          <a:sym typeface="Calibri"/>
                        </a:rPr>
                        <a:t> stage</a:t>
                      </a:r>
                      <a:endParaRPr sz="1400" u="none" strike="noStrike" cap="none"/>
                    </a:p>
                  </a:txBody>
                  <a:tcPr marL="91450" marR="91450" marT="45725" marB="45725"/>
                </a:tc>
                <a:extLst>
                  <a:ext uri="{0D108BD9-81ED-4DB2-BD59-A6C34878D82A}">
                    <a16:rowId xmlns:a16="http://schemas.microsoft.com/office/drawing/2014/main" val="10002"/>
                  </a:ext>
                </a:extLst>
              </a:tr>
              <a:tr h="333450">
                <a:tc>
                  <a:txBody>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Calibri"/>
                          <a:ea typeface="Calibri"/>
                          <a:cs typeface="Calibri"/>
                          <a:sym typeface="Calibri"/>
                        </a:rPr>
                        <a:t>MRDV2</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libri"/>
                          <a:ea typeface="Calibri"/>
                          <a:cs typeface="Calibri"/>
                          <a:sym typeface="Calibri"/>
                        </a:rPr>
                        <a:t>Application (for E-Pass Holder) verified by MCI during </a:t>
                      </a:r>
                      <a:r>
                        <a:rPr lang="en-US" sz="1400" b="0" i="1" u="none" strike="noStrike" cap="none" dirty="0">
                          <a:solidFill>
                            <a:schemeClr val="dk1"/>
                          </a:solidFill>
                          <a:latin typeface="Calibri"/>
                          <a:ea typeface="Calibri"/>
                          <a:cs typeface="Calibri"/>
                          <a:sym typeface="Calibri"/>
                        </a:rPr>
                        <a:t>verification</a:t>
                      </a:r>
                      <a:r>
                        <a:rPr lang="en-US" sz="1400" b="0" i="0" u="none" strike="noStrike" cap="none" dirty="0">
                          <a:solidFill>
                            <a:schemeClr val="dk1"/>
                          </a:solidFill>
                          <a:latin typeface="Calibri"/>
                          <a:ea typeface="Calibri"/>
                          <a:cs typeface="Calibri"/>
                          <a:sym typeface="Calibri"/>
                        </a:rPr>
                        <a:t> stage</a:t>
                      </a:r>
                      <a:endParaRPr sz="1400" u="none" strike="noStrike" cap="none" dirty="0"/>
                    </a:p>
                  </a:txBody>
                  <a:tcPr marL="91450" marR="91450" marT="45725" marB="45725"/>
                </a:tc>
                <a:extLst>
                  <a:ext uri="{0D108BD9-81ED-4DB2-BD59-A6C34878D82A}">
                    <a16:rowId xmlns:a16="http://schemas.microsoft.com/office/drawing/2014/main" val="10003"/>
                  </a:ext>
                </a:extLst>
              </a:tr>
              <a:tr h="333450">
                <a:tc>
                  <a:txBody>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Calibri"/>
                          <a:ea typeface="Calibri"/>
                          <a:cs typeface="Calibri"/>
                          <a:sym typeface="Calibri"/>
                        </a:rPr>
                        <a:t>MRDVR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Application rejected by MCI during </a:t>
                      </a:r>
                      <a:r>
                        <a:rPr lang="en-US" sz="1400" b="0" i="1" u="none" strike="noStrike" cap="none">
                          <a:solidFill>
                            <a:schemeClr val="dk1"/>
                          </a:solidFill>
                          <a:latin typeface="Calibri"/>
                          <a:ea typeface="Calibri"/>
                          <a:cs typeface="Calibri"/>
                          <a:sym typeface="Calibri"/>
                        </a:rPr>
                        <a:t>verification</a:t>
                      </a:r>
                      <a:r>
                        <a:rPr lang="en-US" sz="1400" b="0" i="0" u="none" strike="noStrike" cap="none">
                          <a:solidFill>
                            <a:schemeClr val="dk1"/>
                          </a:solidFill>
                          <a:latin typeface="Calibri"/>
                          <a:ea typeface="Calibri"/>
                          <a:cs typeface="Calibri"/>
                          <a:sym typeface="Calibri"/>
                        </a:rPr>
                        <a:t> stage</a:t>
                      </a:r>
                      <a:endParaRPr sz="1400" u="none" strike="noStrike" cap="none"/>
                    </a:p>
                  </a:txBody>
                  <a:tcPr marL="91450" marR="91450" marT="45725" marB="45725"/>
                </a:tc>
                <a:extLst>
                  <a:ext uri="{0D108BD9-81ED-4DB2-BD59-A6C34878D82A}">
                    <a16:rowId xmlns:a16="http://schemas.microsoft.com/office/drawing/2014/main" val="10004"/>
                  </a:ext>
                </a:extLst>
              </a:tr>
              <a:tr h="333450">
                <a:tc>
                  <a:txBody>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Calibri"/>
                          <a:ea typeface="Calibri"/>
                          <a:cs typeface="Calibri"/>
                          <a:sym typeface="Calibri"/>
                        </a:rPr>
                        <a:t>ISDP</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Application information has been sent to MHA for clearance via batch job (automatically)</a:t>
                      </a:r>
                      <a:endParaRPr sz="1400" u="none" strike="noStrike" cap="none" dirty="0"/>
                    </a:p>
                  </a:txBody>
                  <a:tcPr marL="91450" marR="91450" marT="45725" marB="45725"/>
                </a:tc>
                <a:extLst>
                  <a:ext uri="{0D108BD9-81ED-4DB2-BD59-A6C34878D82A}">
                    <a16:rowId xmlns:a16="http://schemas.microsoft.com/office/drawing/2014/main" val="10005"/>
                  </a:ext>
                </a:extLst>
              </a:tr>
              <a:tr h="333450">
                <a:tc>
                  <a:txBody>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Calibri"/>
                          <a:ea typeface="Calibri"/>
                          <a:cs typeface="Calibri"/>
                          <a:sym typeface="Calibri"/>
                        </a:rPr>
                        <a:t>ISDPM</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Application information has been sent to MHA for clearance via email (manually)</a:t>
                      </a:r>
                      <a:endParaRPr sz="1400" u="none" strike="noStrike" cap="none"/>
                    </a:p>
                  </a:txBody>
                  <a:tcPr marL="91450" marR="91450" marT="45725" marB="45725"/>
                </a:tc>
                <a:extLst>
                  <a:ext uri="{0D108BD9-81ED-4DB2-BD59-A6C34878D82A}">
                    <a16:rowId xmlns:a16="http://schemas.microsoft.com/office/drawing/2014/main" val="10006"/>
                  </a:ext>
                </a:extLst>
              </a:tr>
              <a:tr h="333450">
                <a:tc>
                  <a:txBody>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Calibri"/>
                          <a:ea typeface="Calibri"/>
                          <a:cs typeface="Calibri"/>
                          <a:sym typeface="Calibri"/>
                        </a:rPr>
                        <a:t>REP</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MHA returns applicant clearance with status 02 (Replied)</a:t>
                      </a:r>
                      <a:endParaRPr sz="1400" u="none" strike="noStrike" cap="none"/>
                    </a:p>
                  </a:txBody>
                  <a:tcPr marL="91450" marR="91450" marT="45725" marB="45725"/>
                </a:tc>
                <a:extLst>
                  <a:ext uri="{0D108BD9-81ED-4DB2-BD59-A6C34878D82A}">
                    <a16:rowId xmlns:a16="http://schemas.microsoft.com/office/drawing/2014/main" val="10007"/>
                  </a:ext>
                </a:extLst>
              </a:tr>
              <a:tr h="333450">
                <a:tc>
                  <a:txBody>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Calibri"/>
                          <a:ea typeface="Calibri"/>
                          <a:cs typeface="Calibri"/>
                          <a:sym typeface="Calibri"/>
                        </a:rPr>
                        <a:t>ERR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MHA returns applicant clearance with status 03 (Error)</a:t>
                      </a:r>
                      <a:endParaRPr sz="1400" u="none" strike="noStrike" cap="none"/>
                    </a:p>
                  </a:txBody>
                  <a:tcPr marL="91450" marR="91450" marT="45725" marB="45725"/>
                </a:tc>
                <a:extLst>
                  <a:ext uri="{0D108BD9-81ED-4DB2-BD59-A6C34878D82A}">
                    <a16:rowId xmlns:a16="http://schemas.microsoft.com/office/drawing/2014/main" val="10008"/>
                  </a:ext>
                </a:extLst>
              </a:tr>
              <a:tr h="333450">
                <a:tc>
                  <a:txBody>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Calibri"/>
                          <a:ea typeface="Calibri"/>
                          <a:cs typeface="Calibri"/>
                          <a:sym typeface="Calibri"/>
                        </a:rPr>
                        <a:t>ISDC</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Application has been cleared by MHA, and updated by MCI</a:t>
                      </a:r>
                      <a:endParaRPr sz="1400" u="none" strike="noStrike" cap="none"/>
                    </a:p>
                  </a:txBody>
                  <a:tcPr marL="91450" marR="91450" marT="45725" marB="45725"/>
                </a:tc>
                <a:extLst>
                  <a:ext uri="{0D108BD9-81ED-4DB2-BD59-A6C34878D82A}">
                    <a16:rowId xmlns:a16="http://schemas.microsoft.com/office/drawing/2014/main" val="10009"/>
                  </a:ext>
                </a:extLst>
              </a:tr>
              <a:tr h="333450">
                <a:tc>
                  <a:txBody>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Calibri"/>
                          <a:ea typeface="Calibri"/>
                          <a:cs typeface="Calibri"/>
                          <a:sym typeface="Calibri"/>
                        </a:rPr>
                        <a:t>ISDR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dirty="0">
                          <a:solidFill>
                            <a:schemeClr val="dk1"/>
                          </a:solidFill>
                          <a:latin typeface="Calibri"/>
                          <a:ea typeface="Calibri"/>
                          <a:cs typeface="Calibri"/>
                          <a:sym typeface="Calibri"/>
                        </a:rPr>
                        <a:t>Application rejected during </a:t>
                      </a:r>
                      <a:r>
                        <a:rPr lang="en-US" sz="1400" b="0" i="1" u="none" strike="noStrike" cap="none" dirty="0">
                          <a:solidFill>
                            <a:schemeClr val="dk1"/>
                          </a:solidFill>
                          <a:latin typeface="Calibri"/>
                          <a:ea typeface="Calibri"/>
                          <a:cs typeface="Calibri"/>
                          <a:sym typeface="Calibri"/>
                        </a:rPr>
                        <a:t>clearance</a:t>
                      </a:r>
                      <a:r>
                        <a:rPr lang="en-US" sz="1400" b="0" i="0" u="none" strike="noStrike" cap="none" dirty="0">
                          <a:solidFill>
                            <a:schemeClr val="dk1"/>
                          </a:solidFill>
                          <a:latin typeface="Calibri"/>
                          <a:ea typeface="Calibri"/>
                          <a:cs typeface="Calibri"/>
                          <a:sym typeface="Calibri"/>
                        </a:rPr>
                        <a:t> stage</a:t>
                      </a:r>
                      <a:endParaRPr sz="1400" u="none" strike="noStrike" cap="none" dirty="0"/>
                    </a:p>
                  </a:txBody>
                  <a:tcPr marL="91450" marR="91450" marT="45725" marB="45725"/>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5401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9;p16">
            <a:extLst>
              <a:ext uri="{FF2B5EF4-FFF2-40B4-BE49-F238E27FC236}">
                <a16:creationId xmlns:a16="http://schemas.microsoft.com/office/drawing/2014/main" id="{A4C5F179-D652-F146-B66B-A5DE000CE108}"/>
              </a:ext>
            </a:extLst>
          </p:cNvPr>
          <p:cNvSpPr txBox="1">
            <a:spLocks/>
          </p:cNvSpPr>
          <p:nvPr/>
        </p:nvSpPr>
        <p:spPr>
          <a:xfrm>
            <a:off x="381001" y="253875"/>
            <a:ext cx="8451300" cy="572700"/>
          </a:xfrm>
          <a:prstGeom prst="rect">
            <a:avLst/>
          </a:prstGeom>
          <a:noFill/>
          <a:ln>
            <a:noFill/>
          </a:ln>
        </p:spPr>
        <p:txBody>
          <a:bodyPr spcFirstLastPara="1" vert="horz" wrap="square" lIns="91425" tIns="91425" rIns="91425" bIns="91425"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Bef>
                <a:spcPts val="0"/>
              </a:spcBef>
              <a:buClr>
                <a:srgbClr val="0B8E95"/>
              </a:buClr>
              <a:buSzPts val="2800"/>
              <a:buFont typeface="Montserrat Medium"/>
              <a:buNone/>
            </a:pPr>
            <a:r>
              <a:rPr lang="en-US" dirty="0"/>
              <a:t>PAC Status Codes</a:t>
            </a:r>
          </a:p>
        </p:txBody>
      </p:sp>
      <p:graphicFrame>
        <p:nvGraphicFramePr>
          <p:cNvPr id="3" name="Google Shape;298;p17">
            <a:extLst>
              <a:ext uri="{FF2B5EF4-FFF2-40B4-BE49-F238E27FC236}">
                <a16:creationId xmlns:a16="http://schemas.microsoft.com/office/drawing/2014/main" id="{E57EEBCE-35A5-D243-DC67-C62FF48FBC91}"/>
              </a:ext>
            </a:extLst>
          </p:cNvPr>
          <p:cNvGraphicFramePr/>
          <p:nvPr>
            <p:extLst>
              <p:ext uri="{D42A27DB-BD31-4B8C-83A1-F6EECF244321}">
                <p14:modId xmlns:p14="http://schemas.microsoft.com/office/powerpoint/2010/main" val="3741601072"/>
              </p:ext>
            </p:extLst>
          </p:nvPr>
        </p:nvGraphicFramePr>
        <p:xfrm>
          <a:off x="494822" y="1451942"/>
          <a:ext cx="7796350" cy="4263670"/>
        </p:xfrm>
        <a:graphic>
          <a:graphicData uri="http://schemas.openxmlformats.org/drawingml/2006/table">
            <a:tbl>
              <a:tblPr firstRow="1" bandRow="1">
                <a:noFill/>
              </a:tblPr>
              <a:tblGrid>
                <a:gridCol w="1609400">
                  <a:extLst>
                    <a:ext uri="{9D8B030D-6E8A-4147-A177-3AD203B41FA5}">
                      <a16:colId xmlns:a16="http://schemas.microsoft.com/office/drawing/2014/main" val="20000"/>
                    </a:ext>
                  </a:extLst>
                </a:gridCol>
                <a:gridCol w="6186950">
                  <a:extLst>
                    <a:ext uri="{9D8B030D-6E8A-4147-A177-3AD203B41FA5}">
                      <a16:colId xmlns:a16="http://schemas.microsoft.com/office/drawing/2014/main" val="20001"/>
                    </a:ext>
                  </a:extLst>
                </a:gridCol>
              </a:tblGrid>
              <a:tr h="340500">
                <a:tc>
                  <a:txBody>
                    <a:bodyPr/>
                    <a:lstStyle/>
                    <a:p>
                      <a:pPr marL="0" marR="0" lvl="0" indent="0" algn="l" rtl="0">
                        <a:lnSpc>
                          <a:spcPct val="100000"/>
                        </a:lnSpc>
                        <a:spcBef>
                          <a:spcPts val="0"/>
                        </a:spcBef>
                        <a:spcAft>
                          <a:spcPts val="0"/>
                        </a:spcAft>
                        <a:buNone/>
                      </a:pPr>
                      <a:r>
                        <a:rPr lang="en-US" sz="1400" b="1" u="none" strike="noStrike" cap="none" dirty="0">
                          <a:solidFill>
                            <a:schemeClr val="bg1"/>
                          </a:solidFill>
                        </a:rPr>
                        <a:t>Status Code</a:t>
                      </a:r>
                      <a:endParaRPr sz="1400" b="1" u="none" strike="noStrike" cap="none" dirty="0">
                        <a:solidFill>
                          <a:schemeClr val="bg1"/>
                        </a:solidFill>
                      </a:endParaRPr>
                    </a:p>
                  </a:txBody>
                  <a:tcPr marL="91450" marR="91450" marT="45725" marB="45725">
                    <a:solidFill>
                      <a:schemeClr val="accent2">
                        <a:lumMod val="75000"/>
                      </a:schemeClr>
                    </a:solidFill>
                  </a:tcPr>
                </a:tc>
                <a:tc>
                  <a:txBody>
                    <a:bodyPr/>
                    <a:lstStyle/>
                    <a:p>
                      <a:pPr marL="0" marR="0" lvl="0" indent="0" algn="l" rtl="0">
                        <a:lnSpc>
                          <a:spcPct val="100000"/>
                        </a:lnSpc>
                        <a:spcBef>
                          <a:spcPts val="0"/>
                        </a:spcBef>
                        <a:spcAft>
                          <a:spcPts val="0"/>
                        </a:spcAft>
                        <a:buNone/>
                      </a:pPr>
                      <a:r>
                        <a:rPr lang="en-US" sz="1400" b="1" u="none" strike="noStrike" cap="none" dirty="0">
                          <a:solidFill>
                            <a:schemeClr val="bg1"/>
                          </a:solidFill>
                        </a:rPr>
                        <a:t>Description</a:t>
                      </a:r>
                      <a:endParaRPr sz="1400" b="1" u="none" strike="noStrike" cap="none" dirty="0">
                        <a:solidFill>
                          <a:schemeClr val="bg1"/>
                        </a:solidFill>
                      </a:endParaRPr>
                    </a:p>
                  </a:txBody>
                  <a:tcPr marL="91450" marR="91450" marT="45725" marB="45725">
                    <a:solidFill>
                      <a:schemeClr val="accent2">
                        <a:lumMod val="75000"/>
                      </a:schemeClr>
                    </a:solidFill>
                  </a:tcPr>
                </a:tc>
                <a:extLst>
                  <a:ext uri="{0D108BD9-81ED-4DB2-BD59-A6C34878D82A}">
                    <a16:rowId xmlns:a16="http://schemas.microsoft.com/office/drawing/2014/main" val="10000"/>
                  </a:ext>
                </a:extLst>
              </a:tr>
              <a:tr h="340500">
                <a:tc>
                  <a:txBody>
                    <a:bodyPr/>
                    <a:lstStyle/>
                    <a:p>
                      <a:pPr marL="0" marR="0" lvl="0" indent="0" algn="l" rtl="0">
                        <a:lnSpc>
                          <a:spcPct val="100000"/>
                        </a:lnSpc>
                        <a:spcBef>
                          <a:spcPts val="0"/>
                        </a:spcBef>
                        <a:spcAft>
                          <a:spcPts val="0"/>
                        </a:spcAft>
                        <a:buNone/>
                      </a:pPr>
                      <a:r>
                        <a:rPr lang="en-US" sz="1400" b="1" i="0" u="none" strike="noStrike" cap="none" dirty="0">
                          <a:solidFill>
                            <a:schemeClr val="dk1"/>
                          </a:solidFill>
                          <a:latin typeface="Calibri"/>
                          <a:ea typeface="Calibri"/>
                          <a:cs typeface="Calibri"/>
                          <a:sym typeface="Calibri"/>
                        </a:rPr>
                        <a:t>MRDA</a:t>
                      </a: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Application has been approved by MCI but pending endorsement by organisation.</a:t>
                      </a:r>
                      <a:endParaRPr sz="1400" u="none" strike="noStrike" cap="none"/>
                    </a:p>
                  </a:txBody>
                  <a:tcPr marL="91450" marR="91450" marT="45725" marB="45725"/>
                </a:tc>
                <a:extLst>
                  <a:ext uri="{0D108BD9-81ED-4DB2-BD59-A6C34878D82A}">
                    <a16:rowId xmlns:a16="http://schemas.microsoft.com/office/drawing/2014/main" val="10001"/>
                  </a:ext>
                </a:extLst>
              </a:tr>
              <a:tr h="340500">
                <a:tc>
                  <a:txBody>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Calibri"/>
                          <a:ea typeface="Calibri"/>
                          <a:cs typeface="Calibri"/>
                          <a:sym typeface="Calibri"/>
                        </a:rPr>
                        <a:t>APPR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Application has been approved by MCI and endorsed by organisation</a:t>
                      </a:r>
                      <a:endParaRPr sz="1400" u="none" strike="noStrike" cap="none"/>
                    </a:p>
                  </a:txBody>
                  <a:tcPr marL="91450" marR="91450" marT="45725" marB="45725"/>
                </a:tc>
                <a:extLst>
                  <a:ext uri="{0D108BD9-81ED-4DB2-BD59-A6C34878D82A}">
                    <a16:rowId xmlns:a16="http://schemas.microsoft.com/office/drawing/2014/main" val="10002"/>
                  </a:ext>
                </a:extLst>
              </a:tr>
              <a:tr h="340500">
                <a:tc>
                  <a:txBody>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Calibri"/>
                          <a:ea typeface="Calibri"/>
                          <a:cs typeface="Calibri"/>
                          <a:sym typeface="Calibri"/>
                        </a:rPr>
                        <a:t>MRDR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Application rejected by MCI during </a:t>
                      </a:r>
                      <a:r>
                        <a:rPr lang="en-US" sz="1400" b="0" i="1" u="none" strike="noStrike" cap="none">
                          <a:solidFill>
                            <a:schemeClr val="dk1"/>
                          </a:solidFill>
                          <a:latin typeface="Calibri"/>
                          <a:ea typeface="Calibri"/>
                          <a:cs typeface="Calibri"/>
                          <a:sym typeface="Calibri"/>
                        </a:rPr>
                        <a:t>approval</a:t>
                      </a:r>
                      <a:r>
                        <a:rPr lang="en-US" sz="1400" b="0" i="0" u="none" strike="noStrike" cap="none">
                          <a:solidFill>
                            <a:schemeClr val="dk1"/>
                          </a:solidFill>
                          <a:latin typeface="Calibri"/>
                          <a:ea typeface="Calibri"/>
                          <a:cs typeface="Calibri"/>
                          <a:sym typeface="Calibri"/>
                        </a:rPr>
                        <a:t> stage</a:t>
                      </a:r>
                      <a:endParaRPr sz="1400" u="none" strike="noStrike" cap="none"/>
                    </a:p>
                  </a:txBody>
                  <a:tcPr marL="91450" marR="91450" marT="45725" marB="45725"/>
                </a:tc>
                <a:extLst>
                  <a:ext uri="{0D108BD9-81ED-4DB2-BD59-A6C34878D82A}">
                    <a16:rowId xmlns:a16="http://schemas.microsoft.com/office/drawing/2014/main" val="10003"/>
                  </a:ext>
                </a:extLst>
              </a:tr>
              <a:tr h="340500">
                <a:tc>
                  <a:txBody>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Calibri"/>
                          <a:ea typeface="Calibri"/>
                          <a:cs typeface="Calibri"/>
                          <a:sym typeface="Calibri"/>
                        </a:rPr>
                        <a:t>MOR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Application rejected by organisation during endorsement</a:t>
                      </a:r>
                      <a:endParaRPr sz="1400" u="none" strike="noStrike" cap="none"/>
                    </a:p>
                  </a:txBody>
                  <a:tcPr marL="91450" marR="91450" marT="45725" marB="45725"/>
                </a:tc>
                <a:extLst>
                  <a:ext uri="{0D108BD9-81ED-4DB2-BD59-A6C34878D82A}">
                    <a16:rowId xmlns:a16="http://schemas.microsoft.com/office/drawing/2014/main" val="10004"/>
                  </a:ext>
                </a:extLst>
              </a:tr>
              <a:tr h="340500">
                <a:tc>
                  <a:txBody>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Calibri"/>
                          <a:ea typeface="Calibri"/>
                          <a:cs typeface="Calibri"/>
                          <a:sym typeface="Calibri"/>
                        </a:rPr>
                        <a:t>PACP</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Approved application has been prepared for card printing</a:t>
                      </a:r>
                      <a:endParaRPr sz="1400" u="none" strike="noStrike" cap="none"/>
                    </a:p>
                  </a:txBody>
                  <a:tcPr marL="91450" marR="91450" marT="45725" marB="45725"/>
                </a:tc>
                <a:extLst>
                  <a:ext uri="{0D108BD9-81ED-4DB2-BD59-A6C34878D82A}">
                    <a16:rowId xmlns:a16="http://schemas.microsoft.com/office/drawing/2014/main" val="10005"/>
                  </a:ext>
                </a:extLst>
              </a:tr>
              <a:tr h="340500">
                <a:tc>
                  <a:txBody>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Calibri"/>
                          <a:ea typeface="Calibri"/>
                          <a:cs typeface="Calibri"/>
                          <a:sym typeface="Calibri"/>
                        </a:rPr>
                        <a:t>PACC</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Approved application has been printed, and collected by applicant</a:t>
                      </a:r>
                      <a:endParaRPr sz="1400" u="none" strike="noStrike" cap="none"/>
                    </a:p>
                  </a:txBody>
                  <a:tcPr marL="91450" marR="91450" marT="45725" marB="45725"/>
                </a:tc>
                <a:extLst>
                  <a:ext uri="{0D108BD9-81ED-4DB2-BD59-A6C34878D82A}">
                    <a16:rowId xmlns:a16="http://schemas.microsoft.com/office/drawing/2014/main" val="10006"/>
                  </a:ext>
                </a:extLst>
              </a:tr>
              <a:tr h="340500">
                <a:tc>
                  <a:txBody>
                    <a:bodyPr/>
                    <a:lstStyle/>
                    <a:p>
                      <a:pPr marL="0" marR="0" lvl="0" indent="0" algn="l" rtl="0">
                        <a:lnSpc>
                          <a:spcPct val="100000"/>
                        </a:lnSpc>
                        <a:spcBef>
                          <a:spcPts val="0"/>
                        </a:spcBef>
                        <a:spcAft>
                          <a:spcPts val="0"/>
                        </a:spcAft>
                        <a:buNone/>
                      </a:pPr>
                      <a:r>
                        <a:rPr lang="en-US" sz="1400" b="1" i="0" u="none" strike="noStrike" cap="none">
                          <a:solidFill>
                            <a:schemeClr val="dk1"/>
                          </a:solidFill>
                          <a:latin typeface="Calibri"/>
                          <a:ea typeface="Calibri"/>
                          <a:cs typeface="Calibri"/>
                          <a:sym typeface="Calibri"/>
                        </a:rPr>
                        <a:t>PACN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Approved application has been printed, and not collected by applicant</a:t>
                      </a:r>
                      <a:endParaRPr sz="1400" u="none" strike="noStrike" cap="none"/>
                    </a:p>
                  </a:txBody>
                  <a:tcPr marL="91450" marR="91450" marT="45725" marB="45725"/>
                </a:tc>
                <a:extLst>
                  <a:ext uri="{0D108BD9-81ED-4DB2-BD59-A6C34878D82A}">
                    <a16:rowId xmlns:a16="http://schemas.microsoft.com/office/drawing/2014/main" val="10007"/>
                  </a:ext>
                </a:extLst>
              </a:tr>
              <a:tr h="340500">
                <a:tc>
                  <a:txBody>
                    <a:bodyPr/>
                    <a:lstStyle/>
                    <a:p>
                      <a:pPr marL="0" marR="0" lvl="0" indent="0" algn="l" rtl="0">
                        <a:lnSpc>
                          <a:spcPct val="100000"/>
                        </a:lnSpc>
                        <a:spcBef>
                          <a:spcPts val="0"/>
                        </a:spcBef>
                        <a:spcAft>
                          <a:spcPts val="0"/>
                        </a:spcAft>
                        <a:buNone/>
                      </a:pPr>
                      <a:r>
                        <a:rPr lang="en-US" sz="1400" b="1" u="none" strike="noStrike" cap="none"/>
                        <a:t>RENW</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Due for renewal, PAC has been expired but still within the grace period</a:t>
                      </a:r>
                      <a:endParaRPr sz="1400" u="none" strike="noStrike" cap="none"/>
                    </a:p>
                  </a:txBody>
                  <a:tcPr marL="91450" marR="91450" marT="45725" marB="45725"/>
                </a:tc>
                <a:extLst>
                  <a:ext uri="{0D108BD9-81ED-4DB2-BD59-A6C34878D82A}">
                    <a16:rowId xmlns:a16="http://schemas.microsoft.com/office/drawing/2014/main" val="10008"/>
                  </a:ext>
                </a:extLst>
              </a:tr>
              <a:tr h="340500">
                <a:tc>
                  <a:txBody>
                    <a:bodyPr/>
                    <a:lstStyle/>
                    <a:p>
                      <a:pPr marL="0" marR="0" lvl="0" indent="0" algn="l" rtl="0">
                        <a:lnSpc>
                          <a:spcPct val="100000"/>
                        </a:lnSpc>
                        <a:spcBef>
                          <a:spcPts val="0"/>
                        </a:spcBef>
                        <a:spcAft>
                          <a:spcPts val="0"/>
                        </a:spcAft>
                        <a:buNone/>
                      </a:pPr>
                      <a:r>
                        <a:rPr lang="en-US" sz="1400" b="1" u="none" strike="noStrike" cap="none"/>
                        <a:t>EXPD</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dirty="0"/>
                        <a:t>PAC has been expired, cannot be renewed anymore</a:t>
                      </a:r>
                      <a:endParaRPr sz="1400" u="none" strike="noStrike" cap="none" dirty="0"/>
                    </a:p>
                  </a:txBody>
                  <a:tcPr marL="91450" marR="91450" marT="45725" marB="45725"/>
                </a:tc>
                <a:extLst>
                  <a:ext uri="{0D108BD9-81ED-4DB2-BD59-A6C34878D82A}">
                    <a16:rowId xmlns:a16="http://schemas.microsoft.com/office/drawing/2014/main" val="10009"/>
                  </a:ext>
                </a:extLst>
              </a:tr>
              <a:tr h="340500">
                <a:tc>
                  <a:txBody>
                    <a:bodyPr/>
                    <a:lstStyle/>
                    <a:p>
                      <a:pPr marL="0" marR="0" lvl="0" indent="0" algn="l" rtl="0">
                        <a:lnSpc>
                          <a:spcPct val="100000"/>
                        </a:lnSpc>
                        <a:spcBef>
                          <a:spcPts val="0"/>
                        </a:spcBef>
                        <a:spcAft>
                          <a:spcPts val="0"/>
                        </a:spcAft>
                        <a:buNone/>
                      </a:pPr>
                      <a:r>
                        <a:rPr lang="en-US" sz="1400" b="1" i="0" u="none" strike="noStrike" cap="none" dirty="0">
                          <a:solidFill>
                            <a:schemeClr val="dk1"/>
                          </a:solidFill>
                          <a:latin typeface="+mn-lt"/>
                          <a:ea typeface="Calibri"/>
                          <a:cs typeface="Calibri"/>
                          <a:sym typeface="Calibri"/>
                        </a:rPr>
                        <a:t>TERM</a:t>
                      </a:r>
                      <a:endParaRPr sz="1400" b="1" u="none" strike="noStrike" cap="none"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dk1"/>
                          </a:solidFill>
                          <a:latin typeface="+mn-lt"/>
                          <a:ea typeface="Calibri"/>
                          <a:cs typeface="Calibri"/>
                          <a:sym typeface="Calibri"/>
                        </a:rPr>
                        <a:t>PAC has been terminated</a:t>
                      </a:r>
                      <a:endParaRPr lang="en-US" sz="1400" u="none" strike="noStrike" cap="none" dirty="0"/>
                    </a:p>
                  </a:txBody>
                  <a:tcPr marL="91450" marR="91450" marT="45725" marB="45725"/>
                </a:tc>
                <a:extLst>
                  <a:ext uri="{0D108BD9-81ED-4DB2-BD59-A6C34878D82A}">
                    <a16:rowId xmlns:a16="http://schemas.microsoft.com/office/drawing/2014/main" val="1541732586"/>
                  </a:ext>
                </a:extLst>
              </a:tr>
              <a:tr h="340500">
                <a:tc>
                  <a:txBody>
                    <a:bodyPr/>
                    <a:lstStyle/>
                    <a:p>
                      <a:pPr marL="0" marR="0" lvl="0" indent="0" algn="l" rtl="0">
                        <a:lnSpc>
                          <a:spcPct val="100000"/>
                        </a:lnSpc>
                        <a:spcBef>
                          <a:spcPts val="0"/>
                        </a:spcBef>
                        <a:spcAft>
                          <a:spcPts val="0"/>
                        </a:spcAft>
                        <a:buNone/>
                      </a:pPr>
                      <a:r>
                        <a:rPr lang="en-US" sz="1400" b="1" u="none" strike="noStrike" cap="none" dirty="0"/>
                        <a:t>CNLD</a:t>
                      </a:r>
                      <a:endParaRPr sz="1400" b="1" u="none" strike="noStrike" cap="none"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strike="noStrike" cap="none" dirty="0"/>
                        <a:t>Application is canceled. Application was submitted but was not processed by PAC officers for 90 days</a:t>
                      </a:r>
                      <a:endParaRPr sz="1400" u="none" strike="noStrike" cap="none" dirty="0"/>
                    </a:p>
                  </a:txBody>
                  <a:tcPr marL="91450" marR="91450" marT="45725" marB="45725"/>
                </a:tc>
                <a:extLst>
                  <a:ext uri="{0D108BD9-81ED-4DB2-BD59-A6C34878D82A}">
                    <a16:rowId xmlns:a16="http://schemas.microsoft.com/office/drawing/2014/main" val="3731817149"/>
                  </a:ext>
                </a:extLst>
              </a:tr>
            </a:tbl>
          </a:graphicData>
        </a:graphic>
      </p:graphicFrame>
    </p:spTree>
    <p:extLst>
      <p:ext uri="{BB962C8B-B14F-4D97-AF65-F5344CB8AC3E}">
        <p14:creationId xmlns:p14="http://schemas.microsoft.com/office/powerpoint/2010/main" val="426438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49C4CC68-E649-894C-6CC8-09F248AE83FD}"/>
              </a:ext>
            </a:extLst>
          </p:cNvPr>
          <p:cNvPicPr>
            <a:picLocks noChangeAspect="1"/>
          </p:cNvPicPr>
          <p:nvPr/>
        </p:nvPicPr>
        <p:blipFill>
          <a:blip r:embed="rId3"/>
          <a:stretch>
            <a:fillRect/>
          </a:stretch>
        </p:blipFill>
        <p:spPr>
          <a:xfrm>
            <a:off x="275412" y="209100"/>
            <a:ext cx="11641175" cy="6439799"/>
          </a:xfrm>
          <a:prstGeom prst="rect">
            <a:avLst/>
          </a:prstGeom>
        </p:spPr>
      </p:pic>
    </p:spTree>
    <p:extLst>
      <p:ext uri="{BB962C8B-B14F-4D97-AF65-F5344CB8AC3E}">
        <p14:creationId xmlns:p14="http://schemas.microsoft.com/office/powerpoint/2010/main" val="133115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DF949A-454B-D644-EA40-D4968C782CC5}"/>
              </a:ext>
            </a:extLst>
          </p:cNvPr>
          <p:cNvPicPr>
            <a:picLocks noChangeAspect="1"/>
          </p:cNvPicPr>
          <p:nvPr/>
        </p:nvPicPr>
        <p:blipFill>
          <a:blip r:embed="rId3"/>
          <a:stretch>
            <a:fillRect/>
          </a:stretch>
        </p:blipFill>
        <p:spPr>
          <a:xfrm>
            <a:off x="242070" y="180521"/>
            <a:ext cx="11707859" cy="6496957"/>
          </a:xfrm>
          <a:prstGeom prst="rect">
            <a:avLst/>
          </a:prstGeom>
        </p:spPr>
      </p:pic>
    </p:spTree>
    <p:extLst>
      <p:ext uri="{BB962C8B-B14F-4D97-AF65-F5344CB8AC3E}">
        <p14:creationId xmlns:p14="http://schemas.microsoft.com/office/powerpoint/2010/main" val="1095709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AFC524A-A9CF-2814-8920-A51EF1571E99}"/>
              </a:ext>
            </a:extLst>
          </p:cNvPr>
          <p:cNvGraphicFramePr>
            <a:graphicFrameLocks noGrp="1"/>
          </p:cNvGraphicFramePr>
          <p:nvPr>
            <p:extLst>
              <p:ext uri="{D42A27DB-BD31-4B8C-83A1-F6EECF244321}">
                <p14:modId xmlns:p14="http://schemas.microsoft.com/office/powerpoint/2010/main" val="3312272911"/>
              </p:ext>
            </p:extLst>
          </p:nvPr>
        </p:nvGraphicFramePr>
        <p:xfrm>
          <a:off x="373281" y="839791"/>
          <a:ext cx="10658703" cy="5412419"/>
        </p:xfrm>
        <a:graphic>
          <a:graphicData uri="http://schemas.openxmlformats.org/drawingml/2006/table">
            <a:tbl>
              <a:tblPr/>
              <a:tblGrid>
                <a:gridCol w="701893">
                  <a:extLst>
                    <a:ext uri="{9D8B030D-6E8A-4147-A177-3AD203B41FA5}">
                      <a16:colId xmlns:a16="http://schemas.microsoft.com/office/drawing/2014/main" val="3884114627"/>
                    </a:ext>
                  </a:extLst>
                </a:gridCol>
                <a:gridCol w="2672861">
                  <a:extLst>
                    <a:ext uri="{9D8B030D-6E8A-4147-A177-3AD203B41FA5}">
                      <a16:colId xmlns:a16="http://schemas.microsoft.com/office/drawing/2014/main" val="3522740944"/>
                    </a:ext>
                  </a:extLst>
                </a:gridCol>
                <a:gridCol w="4662435">
                  <a:extLst>
                    <a:ext uri="{9D8B030D-6E8A-4147-A177-3AD203B41FA5}">
                      <a16:colId xmlns:a16="http://schemas.microsoft.com/office/drawing/2014/main" val="3914486625"/>
                    </a:ext>
                  </a:extLst>
                </a:gridCol>
                <a:gridCol w="2621514">
                  <a:extLst>
                    <a:ext uri="{9D8B030D-6E8A-4147-A177-3AD203B41FA5}">
                      <a16:colId xmlns:a16="http://schemas.microsoft.com/office/drawing/2014/main" val="629440854"/>
                    </a:ext>
                  </a:extLst>
                </a:gridCol>
              </a:tblGrid>
              <a:tr h="406225">
                <a:tc>
                  <a:txBody>
                    <a:bodyPr/>
                    <a:lstStyle/>
                    <a:p>
                      <a:pPr rtl="0" fontAlgn="b"/>
                      <a:r>
                        <a:rPr lang="en-SG" sz="1400" b="1" dirty="0">
                          <a:effectLst/>
                        </a:rPr>
                        <a:t>S/N</a:t>
                      </a:r>
                    </a:p>
                  </a:txBody>
                  <a:tcPr marL="26927" marR="26927" marT="17951" marB="179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0" fontAlgn="t"/>
                      <a:r>
                        <a:rPr lang="en-SG" sz="1400" b="1" dirty="0">
                          <a:effectLst/>
                        </a:rPr>
                        <a:t>Description </a:t>
                      </a:r>
                    </a:p>
                  </a:txBody>
                  <a:tcPr marL="26927" marR="26927" marT="17951" marB="179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0" fontAlgn="t"/>
                      <a:r>
                        <a:rPr lang="en-SG" sz="1400" b="1" dirty="0">
                          <a:effectLst/>
                        </a:rPr>
                        <a:t>Remark </a:t>
                      </a:r>
                    </a:p>
                  </a:txBody>
                  <a:tcPr marL="26927" marR="26927" marT="17951" marB="179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rtl="0" fontAlgn="t"/>
                      <a:r>
                        <a:rPr lang="en-SG" sz="1400" b="1" dirty="0">
                          <a:effectLst/>
                        </a:rPr>
                        <a:t>Status</a:t>
                      </a:r>
                    </a:p>
                  </a:txBody>
                  <a:tcPr marL="26927" marR="26927" marT="17951" marB="179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62433343"/>
                  </a:ext>
                </a:extLst>
              </a:tr>
              <a:tr h="470641">
                <a:tc>
                  <a:txBody>
                    <a:bodyPr/>
                    <a:lstStyle/>
                    <a:p>
                      <a:pPr rtl="0" fontAlgn="b"/>
                      <a:r>
                        <a:rPr lang="en-SG" sz="1200" dirty="0">
                          <a:effectLst/>
                        </a:rPr>
                        <a:t>1</a:t>
                      </a:r>
                    </a:p>
                  </a:txBody>
                  <a:tcPr marL="26927" marR="26927" marT="17951" marB="1795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t"/>
                      <a:r>
                        <a:rPr lang="en-SG" sz="1200" dirty="0">
                          <a:effectLst/>
                        </a:rPr>
                        <a:t>Personnels apply the TPAC on PAC Online</a:t>
                      </a:r>
                    </a:p>
                  </a:txBody>
                  <a:tcPr marL="26927" marR="26927" marT="17951" marB="179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285750" indent="-285750" rtl="0" fontAlgn="t">
                        <a:buFont typeface="+mj-lt"/>
                        <a:buAutoNum type="arabicPeriod"/>
                      </a:pPr>
                      <a:r>
                        <a:rPr lang="en-SG" sz="1200" dirty="0">
                          <a:effectLst/>
                        </a:rPr>
                        <a:t>for </a:t>
                      </a:r>
                      <a:r>
                        <a:rPr lang="en-SG" sz="1200" dirty="0" err="1">
                          <a:effectLst/>
                        </a:rPr>
                        <a:t>singpass</a:t>
                      </a:r>
                      <a:r>
                        <a:rPr lang="en-SG" sz="1200" dirty="0">
                          <a:effectLst/>
                        </a:rPr>
                        <a:t> holder (their information will be auto populate via </a:t>
                      </a:r>
                      <a:r>
                        <a:rPr lang="en-SG" sz="1200" dirty="0" err="1">
                          <a:effectLst/>
                        </a:rPr>
                        <a:t>myinfo</a:t>
                      </a:r>
                      <a:r>
                        <a:rPr lang="en-SG" sz="1200" dirty="0">
                          <a:effectLst/>
                        </a:rPr>
                        <a:t>, the </a:t>
                      </a:r>
                      <a:r>
                        <a:rPr lang="en-US" sz="1200" kern="1200" dirty="0">
                          <a:solidFill>
                            <a:schemeClr val="tx1"/>
                          </a:solidFill>
                          <a:effectLst/>
                          <a:latin typeface="+mn-lt"/>
                          <a:ea typeface="+mn-ea"/>
                          <a:cs typeface="+mn-cs"/>
                        </a:rPr>
                        <a:t>Info should only be populated into the form with consent from the SP holder e.g. by a click of a button </a:t>
                      </a:r>
                      <a:r>
                        <a:rPr lang="en-SG" sz="1200" dirty="0">
                          <a:effectLst/>
                        </a:rPr>
                        <a:t>)</a:t>
                      </a:r>
                    </a:p>
                    <a:p>
                      <a:pPr marL="285750" indent="-285750" rtl="0" fontAlgn="t">
                        <a:buFont typeface="+mj-lt"/>
                        <a:buAutoNum type="arabicPeriod"/>
                      </a:pPr>
                      <a:r>
                        <a:rPr lang="en-SG" sz="1200" dirty="0">
                          <a:effectLst/>
                        </a:rPr>
                        <a:t>for non-</a:t>
                      </a:r>
                      <a:r>
                        <a:rPr lang="en-SG" sz="1200" dirty="0" err="1">
                          <a:effectLst/>
                        </a:rPr>
                        <a:t>singpass</a:t>
                      </a:r>
                      <a:r>
                        <a:rPr lang="en-SG" sz="1200" dirty="0">
                          <a:effectLst/>
                        </a:rPr>
                        <a:t> holder</a:t>
                      </a:r>
                    </a:p>
                  </a:txBody>
                  <a:tcPr marL="26927" marR="26927" marT="17951" marB="179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rtl="0" fontAlgn="t">
                        <a:buFont typeface="Arial" panose="020B0604020202020204" pitchFamily="34" charset="0"/>
                        <a:buNone/>
                      </a:pPr>
                      <a:r>
                        <a:rPr lang="en-SG" sz="1200" dirty="0">
                          <a:effectLst/>
                        </a:rPr>
                        <a:t>TSUBD (</a:t>
                      </a:r>
                      <a:r>
                        <a:rPr lang="en-SG" sz="1200" b="0" dirty="0">
                          <a:solidFill>
                            <a:srgbClr val="222222"/>
                          </a:solidFill>
                          <a:effectLst/>
                          <a:latin typeface="+mn-lt"/>
                        </a:rPr>
                        <a:t>Subscribe</a:t>
                      </a:r>
                      <a:r>
                        <a:rPr lang="en-SG" sz="1200" dirty="0">
                          <a:effectLst/>
                        </a:rPr>
                        <a:t>)</a:t>
                      </a:r>
                    </a:p>
                    <a:p>
                      <a:pPr marL="171450" indent="-171450" rtl="0" fontAlgn="t">
                        <a:buFont typeface="Arial" panose="020B0604020202020204" pitchFamily="34" charset="0"/>
                        <a:buChar char="•"/>
                      </a:pPr>
                      <a:endParaRPr lang="en-SG" sz="1200" dirty="0">
                        <a:effectLst/>
                      </a:endParaRPr>
                    </a:p>
                  </a:txBody>
                  <a:tcPr marL="26927" marR="26927" marT="17951" marB="179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48334623"/>
                  </a:ext>
                </a:extLst>
              </a:tr>
              <a:tr h="351974">
                <a:tc>
                  <a:txBody>
                    <a:bodyPr/>
                    <a:lstStyle/>
                    <a:p>
                      <a:pPr rtl="0" fontAlgn="b"/>
                      <a:r>
                        <a:rPr lang="en-SG" sz="1200" dirty="0">
                          <a:effectLst/>
                        </a:rPr>
                        <a:t>2</a:t>
                      </a:r>
                    </a:p>
                  </a:txBody>
                  <a:tcPr marL="26927" marR="26927" marT="17951" marB="1795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US" sz="1200" dirty="0">
                          <a:effectLst/>
                        </a:rPr>
                        <a:t>A daily/monthly schedule will send the applications to MHA</a:t>
                      </a:r>
                    </a:p>
                  </a:txBody>
                  <a:tcPr marL="26927" marR="26927" marT="17951" marB="1795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US" sz="1200" dirty="0">
                          <a:effectLst/>
                        </a:rPr>
                        <a:t>TPAC records will be incorporate with the PAC record in the daily/monthly file</a:t>
                      </a:r>
                    </a:p>
                  </a:txBody>
                  <a:tcPr marL="26927" marR="26927" marT="17951" marB="1795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200" dirty="0">
                        <a:effectLst/>
                      </a:endParaRPr>
                    </a:p>
                  </a:txBody>
                  <a:tcPr marL="26927" marR="26927" marT="17951" marB="1795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4656246"/>
                  </a:ext>
                </a:extLst>
              </a:tr>
              <a:tr h="294397">
                <a:tc>
                  <a:txBody>
                    <a:bodyPr/>
                    <a:lstStyle/>
                    <a:p>
                      <a:pPr rtl="0" fontAlgn="b"/>
                      <a:r>
                        <a:rPr lang="en-SG" sz="1200" dirty="0">
                          <a:effectLst/>
                        </a:rPr>
                        <a:t>3</a:t>
                      </a:r>
                    </a:p>
                  </a:txBody>
                  <a:tcPr marL="26927" marR="26927" marT="17951" marB="1795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SG" sz="1200" dirty="0">
                          <a:effectLst/>
                        </a:rPr>
                        <a:t>Send the security screening result to PAC</a:t>
                      </a:r>
                    </a:p>
                  </a:txBody>
                  <a:tcPr marL="26927" marR="26927" marT="17951" marB="1795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SG" sz="1200" dirty="0">
                        <a:effectLst/>
                      </a:endParaRPr>
                    </a:p>
                  </a:txBody>
                  <a:tcPr marL="26927" marR="26927" marT="17951" marB="1795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SG" sz="1200" dirty="0">
                          <a:effectLst/>
                        </a:rPr>
                        <a:t>T</a:t>
                      </a:r>
                      <a:r>
                        <a:rPr lang="en-SG" sz="1200" b="0" i="0" kern="1200" dirty="0">
                          <a:solidFill>
                            <a:schemeClr val="tx1"/>
                          </a:solidFill>
                          <a:effectLst/>
                          <a:latin typeface="+mn-lt"/>
                          <a:ea typeface="+mn-ea"/>
                          <a:cs typeface="+mn-cs"/>
                        </a:rPr>
                        <a:t>ISDPM (Pending MHA security screening)</a:t>
                      </a:r>
                      <a:endParaRPr lang="en-SG" sz="1200" dirty="0">
                        <a:effectLst/>
                      </a:endParaRPr>
                    </a:p>
                  </a:txBody>
                  <a:tcPr marL="26927" marR="26927" marT="17951" marB="1795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4072028"/>
                  </a:ext>
                </a:extLst>
              </a:tr>
              <a:tr h="294397">
                <a:tc>
                  <a:txBody>
                    <a:bodyPr/>
                    <a:lstStyle/>
                    <a:p>
                      <a:pPr rtl="0" fontAlgn="b"/>
                      <a:r>
                        <a:rPr lang="en-SG" sz="1200" dirty="0">
                          <a:effectLst/>
                        </a:rPr>
                        <a:t>4</a:t>
                      </a:r>
                    </a:p>
                  </a:txBody>
                  <a:tcPr marL="26927" marR="26927" marT="17951" marB="1795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SG" sz="1200" dirty="0">
                          <a:effectLst/>
                        </a:rPr>
                        <a:t>Schedule will check the clearance status on individual application</a:t>
                      </a:r>
                    </a:p>
                  </a:txBody>
                  <a:tcPr marL="26927" marR="26927" marT="17951" marB="1795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rtl="0" fontAlgn="b">
                        <a:buFont typeface="+mj-lt"/>
                        <a:buAutoNum type="arabicPeriod"/>
                      </a:pPr>
                      <a:r>
                        <a:rPr lang="en-SG" sz="1200" dirty="0">
                          <a:effectLst/>
                        </a:rPr>
                        <a:t>If clearance status is 1: system will send the email notification to the PAC Approval Officer to review the issuance of the digital TPAC</a:t>
                      </a:r>
                    </a:p>
                    <a:p>
                      <a:pPr marL="228600" indent="-228600" rtl="0" fontAlgn="b">
                        <a:buFont typeface="+mj-lt"/>
                        <a:buAutoNum type="arabicPeriod"/>
                      </a:pPr>
                      <a:r>
                        <a:rPr lang="en-SG" sz="1200" dirty="0">
                          <a:effectLst/>
                        </a:rPr>
                        <a:t>If clearance status is 2 &amp; 3: the application is rejected automatically and send an rejection email notification to the applicant </a:t>
                      </a:r>
                    </a:p>
                    <a:p>
                      <a:pPr marL="228600" indent="-228600" rtl="0" fontAlgn="b">
                        <a:buFont typeface="+mj-lt"/>
                        <a:buAutoNum type="arabicPeriod"/>
                      </a:pPr>
                      <a:endParaRPr lang="en-SG" sz="1200" dirty="0">
                        <a:effectLst/>
                      </a:endParaRPr>
                    </a:p>
                    <a:p>
                      <a:pPr marL="0" indent="0" rtl="0" fontAlgn="b">
                        <a:buFont typeface="+mj-lt"/>
                        <a:buNone/>
                      </a:pPr>
                      <a:r>
                        <a:rPr lang="en-SG" sz="1200" dirty="0">
                          <a:solidFill>
                            <a:srgbClr val="FF0000"/>
                          </a:solidFill>
                          <a:effectLst/>
                        </a:rPr>
                        <a:t>Please refer the table “MHA’s Clearance Status Format” for more clarify (Appendix E)</a:t>
                      </a:r>
                    </a:p>
                  </a:txBody>
                  <a:tcPr marL="26927" marR="26927" marT="17951" marB="1795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rtl="0" fontAlgn="b">
                        <a:buFont typeface="Arial" panose="020B0604020202020204" pitchFamily="34" charset="0"/>
                        <a:buChar char="•"/>
                      </a:pPr>
                      <a:r>
                        <a:rPr lang="en-SG" sz="1200" dirty="0">
                          <a:solidFill>
                            <a:schemeClr val="tx1"/>
                          </a:solidFill>
                          <a:effectLst/>
                        </a:rPr>
                        <a:t>If (status =1)</a:t>
                      </a:r>
                    </a:p>
                    <a:p>
                      <a:pPr marL="628650" lvl="1" indent="-171450" rtl="0" fontAlgn="b">
                        <a:buFont typeface="Arial" panose="020B0604020202020204" pitchFamily="34" charset="0"/>
                        <a:buChar char="•"/>
                      </a:pPr>
                      <a:r>
                        <a:rPr lang="en-SG" sz="1200" dirty="0">
                          <a:solidFill>
                            <a:schemeClr val="tx1"/>
                          </a:solidFill>
                          <a:effectLst/>
                        </a:rPr>
                        <a:t> TISDC (pending PAC Approve Officer review)</a:t>
                      </a:r>
                    </a:p>
                    <a:p>
                      <a:pPr marL="171450" lvl="0" indent="-171450" rtl="0" fontAlgn="b">
                        <a:buFont typeface="Arial" panose="020B0604020202020204" pitchFamily="34" charset="0"/>
                        <a:buChar char="•"/>
                      </a:pPr>
                      <a:r>
                        <a:rPr lang="en-SG" sz="1200" dirty="0">
                          <a:solidFill>
                            <a:schemeClr val="tx1"/>
                          </a:solidFill>
                          <a:effectLst/>
                        </a:rPr>
                        <a:t>Else if (Status = 2 OR 3)</a:t>
                      </a:r>
                    </a:p>
                    <a:p>
                      <a:pPr marL="628650" lvl="1" indent="-171450" rtl="0" fontAlgn="b">
                        <a:buFont typeface="Arial" panose="020B0604020202020204" pitchFamily="34" charset="0"/>
                        <a:buChar char="•"/>
                      </a:pPr>
                      <a:r>
                        <a:rPr lang="en-SG" sz="1200" dirty="0">
                          <a:solidFill>
                            <a:schemeClr val="tx1"/>
                          </a:solidFill>
                          <a:effectLst/>
                        </a:rPr>
                        <a:t>TREJ (rejected)</a:t>
                      </a:r>
                    </a:p>
                  </a:txBody>
                  <a:tcPr marL="26927" marR="26927" marT="17951" marB="1795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3420986"/>
                  </a:ext>
                </a:extLst>
              </a:tr>
              <a:tr h="294397">
                <a:tc>
                  <a:txBody>
                    <a:bodyPr/>
                    <a:lstStyle/>
                    <a:p>
                      <a:pPr rtl="0" fontAlgn="b"/>
                      <a:r>
                        <a:rPr lang="en-SG" sz="1200" dirty="0">
                          <a:effectLst/>
                        </a:rPr>
                        <a:t>5</a:t>
                      </a:r>
                    </a:p>
                  </a:txBody>
                  <a:tcPr marL="26927" marR="26927" marT="17951" marB="1795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SG" sz="1200" dirty="0">
                          <a:effectLst/>
                        </a:rPr>
                        <a:t>PAC Approval Officer review the application</a:t>
                      </a:r>
                    </a:p>
                  </a:txBody>
                  <a:tcPr marL="26927" marR="26927" marT="17951" marB="1795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rtl="0" fontAlgn="b">
                        <a:buFont typeface="+mj-lt"/>
                        <a:buAutoNum type="arabicPeriod"/>
                      </a:pPr>
                      <a:r>
                        <a:rPr lang="en-US" sz="1200" b="0" i="0" kern="1200" dirty="0">
                          <a:solidFill>
                            <a:schemeClr val="tx1"/>
                          </a:solidFill>
                          <a:effectLst/>
                          <a:latin typeface="+mn-lt"/>
                          <a:ea typeface="+mn-ea"/>
                          <a:cs typeface="+mn-cs"/>
                        </a:rPr>
                        <a:t>If approve: send an e-TPAC to the applicant (refer Appendix B for detail)</a:t>
                      </a:r>
                    </a:p>
                    <a:p>
                      <a:pPr marL="228600" indent="-228600" rtl="0" fontAlgn="b">
                        <a:buFont typeface="+mj-lt"/>
                        <a:buAutoNum type="arabicPeriod"/>
                      </a:pPr>
                      <a:r>
                        <a:rPr lang="en-US" sz="1200" b="0" i="0" kern="1200" dirty="0">
                          <a:solidFill>
                            <a:schemeClr val="tx1"/>
                          </a:solidFill>
                          <a:effectLst/>
                          <a:latin typeface="+mn-lt"/>
                          <a:ea typeface="+mn-ea"/>
                          <a:cs typeface="+mn-cs"/>
                        </a:rPr>
                        <a:t>If reject : send rejection notification to the applicant </a:t>
                      </a:r>
                    </a:p>
                  </a:txBody>
                  <a:tcPr marL="26927" marR="26927" marT="17951" marB="1795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rtl="0" fontAlgn="b">
                        <a:buFont typeface="Arial" panose="020B0604020202020204" pitchFamily="34" charset="0"/>
                        <a:buChar char="•"/>
                      </a:pPr>
                      <a:r>
                        <a:rPr lang="en-US" sz="1200" b="0" i="0" kern="1200" dirty="0">
                          <a:solidFill>
                            <a:schemeClr val="tx1"/>
                          </a:solidFill>
                          <a:effectLst/>
                          <a:latin typeface="+mn-lt"/>
                          <a:ea typeface="+mn-ea"/>
                          <a:cs typeface="+mn-cs"/>
                        </a:rPr>
                        <a:t>If (Approved)</a:t>
                      </a:r>
                    </a:p>
                    <a:p>
                      <a:pPr marL="628650" lvl="1" indent="-171450" rtl="0" fontAlgn="b">
                        <a:buFont typeface="Arial" panose="020B0604020202020204" pitchFamily="34" charset="0"/>
                        <a:buChar char="•"/>
                      </a:pPr>
                      <a:r>
                        <a:rPr lang="en-US" sz="1200" b="0" i="0" kern="1200" dirty="0">
                          <a:solidFill>
                            <a:schemeClr val="tx1"/>
                          </a:solidFill>
                          <a:effectLst/>
                          <a:latin typeface="+mn-lt"/>
                          <a:ea typeface="+mn-ea"/>
                          <a:cs typeface="+mn-cs"/>
                        </a:rPr>
                        <a:t>TAPPR</a:t>
                      </a:r>
                    </a:p>
                    <a:p>
                      <a:pPr marL="171450" lvl="0" indent="-171450" rtl="0" fontAlgn="b">
                        <a:buFont typeface="Arial" panose="020B0604020202020204" pitchFamily="34" charset="0"/>
                        <a:buChar char="•"/>
                      </a:pPr>
                      <a:r>
                        <a:rPr lang="en-US" sz="1200" b="0" i="0" kern="1200" dirty="0">
                          <a:solidFill>
                            <a:schemeClr val="tx1"/>
                          </a:solidFill>
                          <a:effectLst/>
                          <a:latin typeface="+mn-lt"/>
                          <a:ea typeface="+mn-ea"/>
                          <a:cs typeface="+mn-cs"/>
                        </a:rPr>
                        <a:t>Else</a:t>
                      </a:r>
                    </a:p>
                    <a:p>
                      <a:pPr marL="628650" lvl="1" indent="-171450" rtl="0" fontAlgn="b">
                        <a:buFont typeface="Arial" panose="020B0604020202020204" pitchFamily="34" charset="0"/>
                        <a:buChar char="•"/>
                      </a:pPr>
                      <a:r>
                        <a:rPr lang="en-US" sz="1200" b="0" i="0" kern="1200" dirty="0">
                          <a:solidFill>
                            <a:schemeClr val="tx1"/>
                          </a:solidFill>
                          <a:effectLst/>
                          <a:latin typeface="+mn-lt"/>
                          <a:ea typeface="+mn-ea"/>
                          <a:cs typeface="+mn-cs"/>
                        </a:rPr>
                        <a:t>TREJ</a:t>
                      </a:r>
                    </a:p>
                  </a:txBody>
                  <a:tcPr marL="26927" marR="26927" marT="17951" marB="1795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1317644"/>
                  </a:ext>
                </a:extLst>
              </a:tr>
              <a:tr h="294397">
                <a:tc>
                  <a:txBody>
                    <a:bodyPr/>
                    <a:lstStyle/>
                    <a:p>
                      <a:pPr rtl="0" fontAlgn="b"/>
                      <a:r>
                        <a:rPr lang="en-SG" sz="1200" dirty="0">
                          <a:effectLst/>
                        </a:rPr>
                        <a:t>6</a:t>
                      </a:r>
                    </a:p>
                  </a:txBody>
                  <a:tcPr marL="26927" marR="26927" marT="17951" marB="1795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r>
                        <a:rPr lang="en-SG" sz="1200" dirty="0">
                          <a:effectLst/>
                        </a:rPr>
                        <a:t>TPAC applicant (applicable for both </a:t>
                      </a:r>
                      <a:r>
                        <a:rPr lang="en-SG" sz="1200" dirty="0" err="1">
                          <a:effectLst/>
                        </a:rPr>
                        <a:t>singpass</a:t>
                      </a:r>
                      <a:r>
                        <a:rPr lang="en-SG" sz="1200" dirty="0">
                          <a:effectLst/>
                        </a:rPr>
                        <a:t> and non-</a:t>
                      </a:r>
                      <a:r>
                        <a:rPr lang="en-SG" sz="1200" dirty="0" err="1">
                          <a:effectLst/>
                        </a:rPr>
                        <a:t>singpass</a:t>
                      </a:r>
                      <a:r>
                        <a:rPr lang="en-SG" sz="1200" dirty="0">
                          <a:effectLst/>
                        </a:rPr>
                        <a:t> holder)</a:t>
                      </a:r>
                    </a:p>
                  </a:txBody>
                  <a:tcPr marL="26927" marR="26927" marT="17951" marB="1795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rtl="0" fontAlgn="b">
                        <a:buFont typeface="Arial" panose="020B0604020202020204" pitchFamily="34" charset="0"/>
                        <a:buChar char="•"/>
                      </a:pPr>
                      <a:r>
                        <a:rPr lang="en-SG" sz="1200" dirty="0">
                          <a:effectLst/>
                        </a:rPr>
                        <a:t>Access to check status page on the PAC Online </a:t>
                      </a:r>
                      <a:r>
                        <a:rPr lang="en-SG" sz="1200" dirty="0">
                          <a:effectLst/>
                          <a:sym typeface="Wingdings" panose="05000000000000000000" pitchFamily="2" charset="2"/>
                        </a:rPr>
                        <a:t> keying the TPAC number to check the status</a:t>
                      </a:r>
                      <a:endParaRPr lang="en-SG" sz="1200" dirty="0">
                        <a:effectLst/>
                      </a:endParaRPr>
                    </a:p>
                    <a:p>
                      <a:pPr marL="285750" lvl="0" indent="-285750" rtl="0" fontAlgn="b">
                        <a:buFont typeface="Arial" panose="020B0604020202020204" pitchFamily="34" charset="0"/>
                        <a:buChar char="•"/>
                      </a:pPr>
                      <a:r>
                        <a:rPr lang="en-SG" sz="1200" dirty="0">
                          <a:effectLst/>
                        </a:rPr>
                        <a:t>Scan the QR code from e-TPAC </a:t>
                      </a:r>
                      <a:r>
                        <a:rPr lang="en-SG" sz="1200" dirty="0">
                          <a:effectLst/>
                          <a:sym typeface="Wingdings" panose="05000000000000000000" pitchFamily="2" charset="2"/>
                        </a:rPr>
                        <a:t> redirect to the PAC Online page to see the status</a:t>
                      </a:r>
                    </a:p>
                  </a:txBody>
                  <a:tcPr marL="26927" marR="26927" marT="17951" marB="1795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rtl="0" fontAlgn="b">
                        <a:buFont typeface="Arial" panose="020B0604020202020204" pitchFamily="34" charset="0"/>
                        <a:buChar char="•"/>
                      </a:pPr>
                      <a:endParaRPr lang="en-SG" sz="1200" dirty="0">
                        <a:effectLst/>
                        <a:sym typeface="Wingdings" panose="05000000000000000000" pitchFamily="2" charset="2"/>
                      </a:endParaRPr>
                    </a:p>
                  </a:txBody>
                  <a:tcPr marL="26927" marR="26927" marT="17951" marB="1795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1050672"/>
                  </a:ext>
                </a:extLst>
              </a:tr>
              <a:tr h="294397">
                <a:tc>
                  <a:txBody>
                    <a:bodyPr/>
                    <a:lstStyle/>
                    <a:p>
                      <a:pPr rtl="0" fontAlgn="b"/>
                      <a:endParaRPr lang="en-SG" sz="1200" dirty="0">
                        <a:effectLst/>
                      </a:endParaRPr>
                    </a:p>
                  </a:txBody>
                  <a:tcPr marL="26927" marR="26927" marT="17951" marB="1795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dirty="0">
                          <a:effectLst/>
                        </a:rPr>
                        <a:t>Others </a:t>
                      </a:r>
                    </a:p>
                  </a:txBody>
                  <a:tcPr marL="26927" marR="26927" marT="17951" marB="1795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SG" sz="1200" dirty="0"/>
                        <a:t>PAC Officer can check the TPAC status via PAC Online (similar item 6)</a:t>
                      </a:r>
                    </a:p>
                    <a:p>
                      <a:pPr marL="0" marR="0" lvl="0" indent="0" algn="l" defTabSz="914400" rtl="0" eaLnBrk="1" fontAlgn="b" latinLnBrk="0" hangingPunct="1">
                        <a:lnSpc>
                          <a:spcPct val="100000"/>
                        </a:lnSpc>
                        <a:spcBef>
                          <a:spcPts val="0"/>
                        </a:spcBef>
                        <a:spcAft>
                          <a:spcPts val="0"/>
                        </a:spcAft>
                        <a:buClrTx/>
                        <a:buSzTx/>
                        <a:buFontTx/>
                        <a:buNone/>
                        <a:tabLst/>
                        <a:defRPr/>
                      </a:pPr>
                      <a:endParaRPr lang="en-SG" sz="1200" dirty="0"/>
                    </a:p>
                    <a:p>
                      <a:pPr marL="0" marR="0" lvl="0" indent="0" algn="l" defTabSz="914400" rtl="0" eaLnBrk="1" fontAlgn="b" latinLnBrk="0" hangingPunct="1">
                        <a:lnSpc>
                          <a:spcPct val="100000"/>
                        </a:lnSpc>
                        <a:spcBef>
                          <a:spcPts val="0"/>
                        </a:spcBef>
                        <a:spcAft>
                          <a:spcPts val="0"/>
                        </a:spcAft>
                        <a:buClrTx/>
                        <a:buSzTx/>
                        <a:buFontTx/>
                        <a:buNone/>
                        <a:tabLst/>
                        <a:defRPr/>
                      </a:pPr>
                      <a:r>
                        <a:rPr lang="en-SG" sz="1200" dirty="0"/>
                        <a:t>PAC Administrative Office can set publish start/end date of the TPAC form.</a:t>
                      </a:r>
                    </a:p>
                  </a:txBody>
                  <a:tcPr marL="26927" marR="26927" marT="17951" marB="1795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SG" sz="1200" dirty="0"/>
                    </a:p>
                  </a:txBody>
                  <a:tcPr marL="26927" marR="26927" marT="17951" marB="1795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0535871"/>
                  </a:ext>
                </a:extLst>
              </a:tr>
            </a:tbl>
          </a:graphicData>
        </a:graphic>
      </p:graphicFrame>
      <p:sp>
        <p:nvSpPr>
          <p:cNvPr id="5" name="TextBox 4">
            <a:extLst>
              <a:ext uri="{FF2B5EF4-FFF2-40B4-BE49-F238E27FC236}">
                <a16:creationId xmlns:a16="http://schemas.microsoft.com/office/drawing/2014/main" id="{BE8F4607-F1F8-4F2C-660C-7219B0A4B11D}"/>
              </a:ext>
            </a:extLst>
          </p:cNvPr>
          <p:cNvSpPr txBox="1"/>
          <p:nvPr/>
        </p:nvSpPr>
        <p:spPr>
          <a:xfrm>
            <a:off x="297712" y="233916"/>
            <a:ext cx="2299604" cy="369332"/>
          </a:xfrm>
          <a:prstGeom prst="rect">
            <a:avLst/>
          </a:prstGeom>
          <a:solidFill>
            <a:schemeClr val="bg1">
              <a:lumMod val="75000"/>
            </a:schemeClr>
          </a:solidFill>
        </p:spPr>
        <p:txBody>
          <a:bodyPr wrap="none" rtlCol="0">
            <a:spAutoFit/>
          </a:bodyPr>
          <a:lstStyle/>
          <a:p>
            <a:r>
              <a:rPr lang="en-SG" dirty="0"/>
              <a:t>TPAC – Functionalities </a:t>
            </a:r>
          </a:p>
        </p:txBody>
      </p:sp>
      <p:sp>
        <p:nvSpPr>
          <p:cNvPr id="6" name="TextBox 5">
            <a:extLst>
              <a:ext uri="{FF2B5EF4-FFF2-40B4-BE49-F238E27FC236}">
                <a16:creationId xmlns:a16="http://schemas.microsoft.com/office/drawing/2014/main" id="{412CA5A2-5006-6B0B-152B-8EA9F2B69B1A}"/>
              </a:ext>
            </a:extLst>
          </p:cNvPr>
          <p:cNvSpPr txBox="1"/>
          <p:nvPr/>
        </p:nvSpPr>
        <p:spPr>
          <a:xfrm>
            <a:off x="9306857" y="6424692"/>
            <a:ext cx="2236638" cy="276999"/>
          </a:xfrm>
          <a:prstGeom prst="rect">
            <a:avLst/>
          </a:prstGeom>
          <a:noFill/>
        </p:spPr>
        <p:txBody>
          <a:bodyPr wrap="none" rtlCol="0">
            <a:spAutoFit/>
          </a:bodyPr>
          <a:lstStyle/>
          <a:p>
            <a:r>
              <a:rPr lang="en-SG" sz="1200" i="1" dirty="0">
                <a:highlight>
                  <a:srgbClr val="FFFF00"/>
                </a:highlight>
              </a:rPr>
              <a:t>Refer Appendix C for list of status</a:t>
            </a:r>
          </a:p>
        </p:txBody>
      </p:sp>
    </p:spTree>
    <p:extLst>
      <p:ext uri="{BB962C8B-B14F-4D97-AF65-F5344CB8AC3E}">
        <p14:creationId xmlns:p14="http://schemas.microsoft.com/office/powerpoint/2010/main" val="3822138831"/>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Box 166">
            <a:extLst>
              <a:ext uri="{FF2B5EF4-FFF2-40B4-BE49-F238E27FC236}">
                <a16:creationId xmlns:a16="http://schemas.microsoft.com/office/drawing/2014/main" id="{8409C783-6914-E166-54DD-501000665545}"/>
              </a:ext>
            </a:extLst>
          </p:cNvPr>
          <p:cNvSpPr txBox="1"/>
          <p:nvPr/>
        </p:nvSpPr>
        <p:spPr>
          <a:xfrm>
            <a:off x="1107826" y="753070"/>
            <a:ext cx="9976348" cy="923330"/>
          </a:xfrm>
          <a:prstGeom prst="rect">
            <a:avLst/>
          </a:prstGeom>
          <a:solidFill>
            <a:schemeClr val="accent2"/>
          </a:solidFill>
        </p:spPr>
        <p:txBody>
          <a:bodyPr wrap="square" rtlCol="0">
            <a:spAutoFit/>
          </a:bodyPr>
          <a:lstStyle/>
          <a:p>
            <a:pPr algn="ctr"/>
            <a:endParaRPr lang="en-SG" dirty="0"/>
          </a:p>
          <a:p>
            <a:pPr algn="ctr"/>
            <a:r>
              <a:rPr lang="en-SG" dirty="0"/>
              <a:t>TPAC Mock-up</a:t>
            </a:r>
          </a:p>
          <a:p>
            <a:pPr algn="ctr"/>
            <a:endParaRPr lang="en-SG" dirty="0"/>
          </a:p>
        </p:txBody>
      </p:sp>
      <p:graphicFrame>
        <p:nvGraphicFramePr>
          <p:cNvPr id="2" name="Diagram 1">
            <a:extLst>
              <a:ext uri="{FF2B5EF4-FFF2-40B4-BE49-F238E27FC236}">
                <a16:creationId xmlns:a16="http://schemas.microsoft.com/office/drawing/2014/main" id="{C103E7F8-F847-5CAE-A765-FC39EAB1F961}"/>
              </a:ext>
            </a:extLst>
          </p:cNvPr>
          <p:cNvGraphicFramePr/>
          <p:nvPr>
            <p:extLst>
              <p:ext uri="{D42A27DB-BD31-4B8C-83A1-F6EECF244321}">
                <p14:modId xmlns:p14="http://schemas.microsoft.com/office/powerpoint/2010/main" val="3987991272"/>
              </p:ext>
            </p:extLst>
          </p:nvPr>
        </p:nvGraphicFramePr>
        <p:xfrm>
          <a:off x="2032000" y="4094924"/>
          <a:ext cx="8128000" cy="25583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5371F30F-7E62-2326-876B-EACA90FBA325}"/>
              </a:ext>
            </a:extLst>
          </p:cNvPr>
          <p:cNvSpPr txBox="1"/>
          <p:nvPr/>
        </p:nvSpPr>
        <p:spPr>
          <a:xfrm>
            <a:off x="1107826" y="3577296"/>
            <a:ext cx="3886040" cy="369332"/>
          </a:xfrm>
          <a:prstGeom prst="rect">
            <a:avLst/>
          </a:prstGeom>
          <a:noFill/>
        </p:spPr>
        <p:txBody>
          <a:bodyPr wrap="square" rtlCol="0">
            <a:spAutoFit/>
          </a:bodyPr>
          <a:lstStyle/>
          <a:p>
            <a:pPr rtl="0" fontAlgn="b"/>
            <a:r>
              <a:rPr lang="en-SG" dirty="0">
                <a:highlight>
                  <a:srgbClr val="FFFF00"/>
                </a:highlight>
              </a:rPr>
              <a:t>TPAC Journey: </a:t>
            </a:r>
            <a:endParaRPr lang="en-SG" sz="1800" dirty="0">
              <a:effectLst/>
              <a:highlight>
                <a:srgbClr val="FFFF00"/>
              </a:highlight>
            </a:endParaRPr>
          </a:p>
        </p:txBody>
      </p:sp>
    </p:spTree>
    <p:extLst>
      <p:ext uri="{BB962C8B-B14F-4D97-AF65-F5344CB8AC3E}">
        <p14:creationId xmlns:p14="http://schemas.microsoft.com/office/powerpoint/2010/main" val="1094571002"/>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594F4-D3F5-F401-B46A-F953F65FF1D9}"/>
              </a:ext>
            </a:extLst>
          </p:cNvPr>
          <p:cNvSpPr>
            <a:spLocks noGrp="1"/>
          </p:cNvSpPr>
          <p:nvPr>
            <p:ph type="title"/>
          </p:nvPr>
        </p:nvSpPr>
        <p:spPr>
          <a:xfrm>
            <a:off x="810540" y="9842"/>
            <a:ext cx="10515600" cy="735645"/>
          </a:xfrm>
        </p:spPr>
        <p:txBody>
          <a:bodyPr/>
          <a:lstStyle/>
          <a:p>
            <a:r>
              <a:rPr lang="en-US" dirty="0"/>
              <a:t>TPAC New Application Flow</a:t>
            </a:r>
            <a:endParaRPr lang="en-SG" dirty="0"/>
          </a:p>
        </p:txBody>
      </p:sp>
      <p:sp>
        <p:nvSpPr>
          <p:cNvPr id="4" name="Rectangle: Rounded Corners 3">
            <a:extLst>
              <a:ext uri="{FF2B5EF4-FFF2-40B4-BE49-F238E27FC236}">
                <a16:creationId xmlns:a16="http://schemas.microsoft.com/office/drawing/2014/main" id="{D3160F75-9DCE-693F-DDEC-6FB2C4BAA168}"/>
              </a:ext>
            </a:extLst>
          </p:cNvPr>
          <p:cNvSpPr/>
          <p:nvPr/>
        </p:nvSpPr>
        <p:spPr>
          <a:xfrm>
            <a:off x="3186881" y="971402"/>
            <a:ext cx="1540042" cy="22275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MAOD creates event</a:t>
            </a:r>
            <a:endParaRPr lang="en-SG" dirty="0"/>
          </a:p>
        </p:txBody>
      </p:sp>
      <p:sp>
        <p:nvSpPr>
          <p:cNvPr id="5" name="Rectangle: Rounded Corners 4">
            <a:extLst>
              <a:ext uri="{FF2B5EF4-FFF2-40B4-BE49-F238E27FC236}">
                <a16:creationId xmlns:a16="http://schemas.microsoft.com/office/drawing/2014/main" id="{45EB5AF3-84CD-42B9-DB1D-B2E781AB5319}"/>
              </a:ext>
            </a:extLst>
          </p:cNvPr>
          <p:cNvSpPr/>
          <p:nvPr/>
        </p:nvSpPr>
        <p:spPr>
          <a:xfrm>
            <a:off x="5065979" y="971401"/>
            <a:ext cx="1540042" cy="22275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u="sng" dirty="0"/>
              <a:t>Unique</a:t>
            </a:r>
            <a:r>
              <a:rPr lang="en-US" sz="1600" dirty="0"/>
              <a:t> 6-alpha numeric invite code (e.g. X3AO92U) will be generated </a:t>
            </a:r>
          </a:p>
          <a:p>
            <a:pPr algn="ctr"/>
            <a:r>
              <a:rPr lang="en-US" sz="1600" dirty="0"/>
              <a:t>for </a:t>
            </a:r>
            <a:r>
              <a:rPr lang="en-US" sz="1600" u="sng" dirty="0"/>
              <a:t>each</a:t>
            </a:r>
            <a:r>
              <a:rPr lang="en-US" sz="1600" dirty="0"/>
              <a:t> event</a:t>
            </a:r>
            <a:endParaRPr lang="en-SG" sz="1600" dirty="0"/>
          </a:p>
        </p:txBody>
      </p:sp>
      <p:sp>
        <p:nvSpPr>
          <p:cNvPr id="6" name="Rectangle: Rounded Corners 5">
            <a:extLst>
              <a:ext uri="{FF2B5EF4-FFF2-40B4-BE49-F238E27FC236}">
                <a16:creationId xmlns:a16="http://schemas.microsoft.com/office/drawing/2014/main" id="{853651BF-D5EA-6479-6E19-0C778C07FA7A}"/>
              </a:ext>
            </a:extLst>
          </p:cNvPr>
          <p:cNvSpPr/>
          <p:nvPr/>
        </p:nvSpPr>
        <p:spPr>
          <a:xfrm>
            <a:off x="1364956" y="3955976"/>
            <a:ext cx="1540042" cy="2505831"/>
          </a:xfrm>
          <a:prstGeom prst="roundRect">
            <a:avLst/>
          </a:prstGeom>
          <a:solidFill>
            <a:srgbClr val="7030A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 </a:t>
            </a:r>
          </a:p>
          <a:p>
            <a:pPr algn="ctr"/>
            <a:r>
              <a:rPr lang="en-US" dirty="0"/>
              <a:t>Go to </a:t>
            </a:r>
            <a:br>
              <a:rPr lang="en-US" dirty="0"/>
            </a:br>
            <a:r>
              <a:rPr lang="en-US" dirty="0"/>
              <a:t>PAC Online at</a:t>
            </a:r>
          </a:p>
          <a:p>
            <a:pPr algn="ctr"/>
            <a:r>
              <a:rPr lang="en-US" sz="1100" dirty="0"/>
              <a:t>paconline.mci.gov.sg/tpac</a:t>
            </a:r>
            <a:endParaRPr lang="en-SG" sz="1100" dirty="0"/>
          </a:p>
        </p:txBody>
      </p:sp>
      <p:sp>
        <p:nvSpPr>
          <p:cNvPr id="7" name="Oval 6">
            <a:extLst>
              <a:ext uri="{FF2B5EF4-FFF2-40B4-BE49-F238E27FC236}">
                <a16:creationId xmlns:a16="http://schemas.microsoft.com/office/drawing/2014/main" id="{D71330B6-7464-BC22-6348-645C0C5476F1}"/>
              </a:ext>
            </a:extLst>
          </p:cNvPr>
          <p:cNvSpPr/>
          <p:nvPr/>
        </p:nvSpPr>
        <p:spPr>
          <a:xfrm>
            <a:off x="3049846" y="757154"/>
            <a:ext cx="496129" cy="49612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200" dirty="0"/>
              <a:t>2</a:t>
            </a:r>
            <a:endParaRPr lang="en-SG" sz="1200" dirty="0"/>
          </a:p>
        </p:txBody>
      </p:sp>
      <p:sp>
        <p:nvSpPr>
          <p:cNvPr id="8" name="Oval 7">
            <a:extLst>
              <a:ext uri="{FF2B5EF4-FFF2-40B4-BE49-F238E27FC236}">
                <a16:creationId xmlns:a16="http://schemas.microsoft.com/office/drawing/2014/main" id="{648B8EBE-882E-FBF9-A436-6FBAD122D84A}"/>
              </a:ext>
            </a:extLst>
          </p:cNvPr>
          <p:cNvSpPr/>
          <p:nvPr/>
        </p:nvSpPr>
        <p:spPr>
          <a:xfrm>
            <a:off x="4928944" y="794967"/>
            <a:ext cx="496129" cy="49612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200" dirty="0"/>
              <a:t>3</a:t>
            </a:r>
            <a:endParaRPr lang="en-SG" sz="1200" dirty="0"/>
          </a:p>
        </p:txBody>
      </p:sp>
      <p:sp>
        <p:nvSpPr>
          <p:cNvPr id="9" name="Oval 8">
            <a:extLst>
              <a:ext uri="{FF2B5EF4-FFF2-40B4-BE49-F238E27FC236}">
                <a16:creationId xmlns:a16="http://schemas.microsoft.com/office/drawing/2014/main" id="{989210C2-D985-9B74-F98C-C392781BDCAE}"/>
              </a:ext>
            </a:extLst>
          </p:cNvPr>
          <p:cNvSpPr/>
          <p:nvPr/>
        </p:nvSpPr>
        <p:spPr>
          <a:xfrm>
            <a:off x="1227921" y="3769233"/>
            <a:ext cx="496129" cy="496129"/>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200" dirty="0"/>
              <a:t>1</a:t>
            </a:r>
            <a:endParaRPr lang="en-SG" sz="1200" dirty="0"/>
          </a:p>
        </p:txBody>
      </p:sp>
      <p:sp>
        <p:nvSpPr>
          <p:cNvPr id="10" name="Rectangle: Rounded Corners 9">
            <a:extLst>
              <a:ext uri="{FF2B5EF4-FFF2-40B4-BE49-F238E27FC236}">
                <a16:creationId xmlns:a16="http://schemas.microsoft.com/office/drawing/2014/main" id="{062A20E9-6F77-4DBD-B793-3BA5A873E40C}"/>
              </a:ext>
            </a:extLst>
          </p:cNvPr>
          <p:cNvSpPr/>
          <p:nvPr/>
        </p:nvSpPr>
        <p:spPr>
          <a:xfrm>
            <a:off x="1364956" y="949893"/>
            <a:ext cx="1540042" cy="22275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MAOD logs into PAC Admin</a:t>
            </a:r>
            <a:endParaRPr lang="en-SG" dirty="0"/>
          </a:p>
        </p:txBody>
      </p:sp>
      <p:sp>
        <p:nvSpPr>
          <p:cNvPr id="11" name="Oval 10">
            <a:extLst>
              <a:ext uri="{FF2B5EF4-FFF2-40B4-BE49-F238E27FC236}">
                <a16:creationId xmlns:a16="http://schemas.microsoft.com/office/drawing/2014/main" id="{DC387EAF-7317-057B-1AA6-508E085ED851}"/>
              </a:ext>
            </a:extLst>
          </p:cNvPr>
          <p:cNvSpPr/>
          <p:nvPr/>
        </p:nvSpPr>
        <p:spPr>
          <a:xfrm>
            <a:off x="1227921" y="735645"/>
            <a:ext cx="496129" cy="49612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200" dirty="0"/>
              <a:t>1</a:t>
            </a:r>
            <a:endParaRPr lang="en-SG" sz="1200" dirty="0"/>
          </a:p>
        </p:txBody>
      </p:sp>
      <p:pic>
        <p:nvPicPr>
          <p:cNvPr id="13" name="Graphic 12" descr="Man in glasses wearing turtleneck">
            <a:extLst>
              <a:ext uri="{FF2B5EF4-FFF2-40B4-BE49-F238E27FC236}">
                <a16:creationId xmlns:a16="http://schemas.microsoft.com/office/drawing/2014/main" id="{EF3425A1-F55F-5B38-526C-75DAC3570B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461" y="4444671"/>
            <a:ext cx="1074018" cy="1445185"/>
          </a:xfrm>
          <a:prstGeom prst="rect">
            <a:avLst/>
          </a:prstGeom>
        </p:spPr>
      </p:pic>
      <p:pic>
        <p:nvPicPr>
          <p:cNvPr id="15" name="Graphic 14" descr="Woman wearing a cardigan">
            <a:extLst>
              <a:ext uri="{FF2B5EF4-FFF2-40B4-BE49-F238E27FC236}">
                <a16:creationId xmlns:a16="http://schemas.microsoft.com/office/drawing/2014/main" id="{7035E627-8894-2BA1-71D2-E19C97AFDB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3903" y="1512051"/>
            <a:ext cx="1036941" cy="1445185"/>
          </a:xfrm>
          <a:prstGeom prst="rect">
            <a:avLst/>
          </a:prstGeom>
        </p:spPr>
      </p:pic>
      <p:sp>
        <p:nvSpPr>
          <p:cNvPr id="18" name="Rectangle: Rounded Corners 17">
            <a:extLst>
              <a:ext uri="{FF2B5EF4-FFF2-40B4-BE49-F238E27FC236}">
                <a16:creationId xmlns:a16="http://schemas.microsoft.com/office/drawing/2014/main" id="{EFCE20CB-4D25-19E6-622F-0CEE88372E1D}"/>
              </a:ext>
            </a:extLst>
          </p:cNvPr>
          <p:cNvSpPr/>
          <p:nvPr/>
        </p:nvSpPr>
        <p:spPr>
          <a:xfrm>
            <a:off x="3186881" y="3986067"/>
            <a:ext cx="1540042" cy="1046800"/>
          </a:xfrm>
          <a:prstGeom prst="roundRect">
            <a:avLst/>
          </a:prstGeom>
          <a:solidFill>
            <a:srgbClr val="7030A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 </a:t>
            </a:r>
            <a:r>
              <a:rPr lang="en-US" dirty="0" err="1"/>
              <a:t>Singpass</a:t>
            </a:r>
            <a:r>
              <a:rPr lang="en-US" dirty="0"/>
              <a:t> holder</a:t>
            </a:r>
            <a:endParaRPr lang="en-SG" sz="1100" dirty="0"/>
          </a:p>
        </p:txBody>
      </p:sp>
      <p:sp>
        <p:nvSpPr>
          <p:cNvPr id="19" name="Oval 18">
            <a:extLst>
              <a:ext uri="{FF2B5EF4-FFF2-40B4-BE49-F238E27FC236}">
                <a16:creationId xmlns:a16="http://schemas.microsoft.com/office/drawing/2014/main" id="{B802BEB0-D828-02E9-6CE3-6D0463C97417}"/>
              </a:ext>
            </a:extLst>
          </p:cNvPr>
          <p:cNvSpPr/>
          <p:nvPr/>
        </p:nvSpPr>
        <p:spPr>
          <a:xfrm>
            <a:off x="3049846" y="3799324"/>
            <a:ext cx="496129" cy="496129"/>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200" dirty="0"/>
              <a:t>2a</a:t>
            </a:r>
            <a:endParaRPr lang="en-SG" sz="1200" dirty="0"/>
          </a:p>
        </p:txBody>
      </p:sp>
      <p:sp>
        <p:nvSpPr>
          <p:cNvPr id="20" name="Rectangle: Rounded Corners 19">
            <a:extLst>
              <a:ext uri="{FF2B5EF4-FFF2-40B4-BE49-F238E27FC236}">
                <a16:creationId xmlns:a16="http://schemas.microsoft.com/office/drawing/2014/main" id="{1D8AB31D-C435-D9DC-0404-BD56F75B6556}"/>
              </a:ext>
            </a:extLst>
          </p:cNvPr>
          <p:cNvSpPr/>
          <p:nvPr/>
        </p:nvSpPr>
        <p:spPr>
          <a:xfrm>
            <a:off x="3186881" y="5456253"/>
            <a:ext cx="1540042" cy="1046800"/>
          </a:xfrm>
          <a:prstGeom prst="roundRect">
            <a:avLst/>
          </a:prstGeom>
          <a:solidFill>
            <a:srgbClr val="7030A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 Non-</a:t>
            </a:r>
            <a:r>
              <a:rPr lang="en-US" dirty="0" err="1"/>
              <a:t>Singpass</a:t>
            </a:r>
            <a:r>
              <a:rPr lang="en-US" dirty="0"/>
              <a:t> holder</a:t>
            </a:r>
            <a:endParaRPr lang="en-SG" sz="1100" dirty="0"/>
          </a:p>
        </p:txBody>
      </p:sp>
      <p:sp>
        <p:nvSpPr>
          <p:cNvPr id="21" name="Oval 20">
            <a:extLst>
              <a:ext uri="{FF2B5EF4-FFF2-40B4-BE49-F238E27FC236}">
                <a16:creationId xmlns:a16="http://schemas.microsoft.com/office/drawing/2014/main" id="{D3810402-159D-9D9A-39B2-6F7B5CA7C80B}"/>
              </a:ext>
            </a:extLst>
          </p:cNvPr>
          <p:cNvSpPr/>
          <p:nvPr/>
        </p:nvSpPr>
        <p:spPr>
          <a:xfrm>
            <a:off x="3049846" y="5228263"/>
            <a:ext cx="496129" cy="496129"/>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200" dirty="0"/>
              <a:t>2b</a:t>
            </a:r>
            <a:endParaRPr lang="en-SG" sz="1200" dirty="0"/>
          </a:p>
        </p:txBody>
      </p:sp>
      <p:sp>
        <p:nvSpPr>
          <p:cNvPr id="22" name="Rectangle: Rounded Corners 21">
            <a:extLst>
              <a:ext uri="{FF2B5EF4-FFF2-40B4-BE49-F238E27FC236}">
                <a16:creationId xmlns:a16="http://schemas.microsoft.com/office/drawing/2014/main" id="{AE0F23FF-31A8-2D5E-70E9-CF73A174710F}"/>
              </a:ext>
            </a:extLst>
          </p:cNvPr>
          <p:cNvSpPr/>
          <p:nvPr/>
        </p:nvSpPr>
        <p:spPr>
          <a:xfrm>
            <a:off x="5585981" y="3986067"/>
            <a:ext cx="1540042" cy="1046800"/>
          </a:xfrm>
          <a:prstGeom prst="roundRect">
            <a:avLst/>
          </a:prstGeom>
          <a:solidFill>
            <a:srgbClr val="7030A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 Login with </a:t>
            </a:r>
            <a:r>
              <a:rPr lang="en-US" dirty="0" err="1"/>
              <a:t>Singpass</a:t>
            </a:r>
            <a:endParaRPr lang="en-SG" sz="1100" dirty="0"/>
          </a:p>
        </p:txBody>
      </p:sp>
      <p:sp>
        <p:nvSpPr>
          <p:cNvPr id="23" name="Oval 22">
            <a:extLst>
              <a:ext uri="{FF2B5EF4-FFF2-40B4-BE49-F238E27FC236}">
                <a16:creationId xmlns:a16="http://schemas.microsoft.com/office/drawing/2014/main" id="{114492C0-2128-93FB-9D8B-ABA41E6466C9}"/>
              </a:ext>
            </a:extLst>
          </p:cNvPr>
          <p:cNvSpPr/>
          <p:nvPr/>
        </p:nvSpPr>
        <p:spPr>
          <a:xfrm>
            <a:off x="5493503" y="3707911"/>
            <a:ext cx="496129" cy="496129"/>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200" dirty="0"/>
              <a:t>3a</a:t>
            </a:r>
            <a:endParaRPr lang="en-SG" sz="1200" dirty="0"/>
          </a:p>
        </p:txBody>
      </p:sp>
      <p:sp>
        <p:nvSpPr>
          <p:cNvPr id="24" name="Rectangle: Rounded Corners 23">
            <a:extLst>
              <a:ext uri="{FF2B5EF4-FFF2-40B4-BE49-F238E27FC236}">
                <a16:creationId xmlns:a16="http://schemas.microsoft.com/office/drawing/2014/main" id="{FF616899-94A9-BD82-8FCC-4B981428748E}"/>
              </a:ext>
            </a:extLst>
          </p:cNvPr>
          <p:cNvSpPr/>
          <p:nvPr/>
        </p:nvSpPr>
        <p:spPr>
          <a:xfrm>
            <a:off x="5585981" y="5456253"/>
            <a:ext cx="1540042" cy="1046800"/>
          </a:xfrm>
          <a:prstGeom prst="roundRect">
            <a:avLst/>
          </a:prstGeom>
          <a:solidFill>
            <a:srgbClr val="7030A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 Click to the link</a:t>
            </a:r>
            <a:endParaRPr lang="en-SG" sz="1100" dirty="0"/>
          </a:p>
        </p:txBody>
      </p:sp>
      <p:sp>
        <p:nvSpPr>
          <p:cNvPr id="27" name="Rectangle: Rounded Corners 26">
            <a:extLst>
              <a:ext uri="{FF2B5EF4-FFF2-40B4-BE49-F238E27FC236}">
                <a16:creationId xmlns:a16="http://schemas.microsoft.com/office/drawing/2014/main" id="{E52F5870-2BE5-0C53-B8CD-985229ED899C}"/>
              </a:ext>
            </a:extLst>
          </p:cNvPr>
          <p:cNvSpPr/>
          <p:nvPr/>
        </p:nvSpPr>
        <p:spPr>
          <a:xfrm>
            <a:off x="6936022" y="961832"/>
            <a:ext cx="1540042" cy="2227561"/>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600" dirty="0"/>
              <a:t>The event is created </a:t>
            </a:r>
            <a:endParaRPr lang="en-SG" sz="1600" dirty="0"/>
          </a:p>
        </p:txBody>
      </p:sp>
      <p:sp>
        <p:nvSpPr>
          <p:cNvPr id="28" name="Oval 27">
            <a:extLst>
              <a:ext uri="{FF2B5EF4-FFF2-40B4-BE49-F238E27FC236}">
                <a16:creationId xmlns:a16="http://schemas.microsoft.com/office/drawing/2014/main" id="{D30BB96C-D564-62C3-716D-CD359B508ADA}"/>
              </a:ext>
            </a:extLst>
          </p:cNvPr>
          <p:cNvSpPr/>
          <p:nvPr/>
        </p:nvSpPr>
        <p:spPr>
          <a:xfrm>
            <a:off x="6798987" y="785398"/>
            <a:ext cx="496129" cy="496129"/>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200" dirty="0"/>
              <a:t>4</a:t>
            </a:r>
            <a:endParaRPr lang="en-SG" sz="1200" dirty="0"/>
          </a:p>
        </p:txBody>
      </p:sp>
      <p:sp>
        <p:nvSpPr>
          <p:cNvPr id="31" name="Rectangle: Rounded Corners 30">
            <a:extLst>
              <a:ext uri="{FF2B5EF4-FFF2-40B4-BE49-F238E27FC236}">
                <a16:creationId xmlns:a16="http://schemas.microsoft.com/office/drawing/2014/main" id="{87D47199-481D-0058-66E8-D4BC5548CC14}"/>
              </a:ext>
            </a:extLst>
          </p:cNvPr>
          <p:cNvSpPr/>
          <p:nvPr/>
        </p:nvSpPr>
        <p:spPr>
          <a:xfrm>
            <a:off x="8351662" y="3986067"/>
            <a:ext cx="1540042" cy="1046800"/>
          </a:xfrm>
          <a:prstGeom prst="roundRect">
            <a:avLst/>
          </a:prstGeom>
          <a:solidFill>
            <a:srgbClr val="7030A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 </a:t>
            </a:r>
            <a:r>
              <a:rPr lang="en-US" sz="1500" dirty="0"/>
              <a:t>Registration with Singpass </a:t>
            </a:r>
            <a:r>
              <a:rPr lang="en-US" sz="1500" dirty="0" err="1"/>
              <a:t>Myinfo</a:t>
            </a:r>
            <a:endParaRPr lang="en-SG" sz="1500" dirty="0"/>
          </a:p>
        </p:txBody>
      </p:sp>
      <p:sp>
        <p:nvSpPr>
          <p:cNvPr id="32" name="Oval 31">
            <a:extLst>
              <a:ext uri="{FF2B5EF4-FFF2-40B4-BE49-F238E27FC236}">
                <a16:creationId xmlns:a16="http://schemas.microsoft.com/office/drawing/2014/main" id="{7ECAEC7D-1558-DDD0-8169-4D20E7444DE0}"/>
              </a:ext>
            </a:extLst>
          </p:cNvPr>
          <p:cNvSpPr/>
          <p:nvPr/>
        </p:nvSpPr>
        <p:spPr>
          <a:xfrm>
            <a:off x="8042953" y="3692525"/>
            <a:ext cx="496129" cy="496129"/>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200" dirty="0"/>
              <a:t>4a</a:t>
            </a:r>
            <a:endParaRPr lang="en-SG" sz="1200" dirty="0"/>
          </a:p>
        </p:txBody>
      </p:sp>
      <p:sp>
        <p:nvSpPr>
          <p:cNvPr id="33" name="Rectangle: Rounded Corners 32">
            <a:extLst>
              <a:ext uri="{FF2B5EF4-FFF2-40B4-BE49-F238E27FC236}">
                <a16:creationId xmlns:a16="http://schemas.microsoft.com/office/drawing/2014/main" id="{944E9D96-7AEF-EBFC-7935-EC6494C00EB0}"/>
              </a:ext>
            </a:extLst>
          </p:cNvPr>
          <p:cNvSpPr/>
          <p:nvPr/>
        </p:nvSpPr>
        <p:spPr>
          <a:xfrm>
            <a:off x="8369769" y="5456253"/>
            <a:ext cx="1540042" cy="1046800"/>
          </a:xfrm>
          <a:prstGeom prst="roundRect">
            <a:avLst/>
          </a:prstGeom>
          <a:solidFill>
            <a:srgbClr val="7030A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dirty="0"/>
              <a:t> </a:t>
            </a:r>
            <a:r>
              <a:rPr lang="en-US" sz="1500" dirty="0"/>
              <a:t>Registration</a:t>
            </a:r>
            <a:endParaRPr lang="en-SG" sz="1500" dirty="0"/>
          </a:p>
        </p:txBody>
      </p:sp>
      <p:sp>
        <p:nvSpPr>
          <p:cNvPr id="34" name="Oval 33">
            <a:extLst>
              <a:ext uri="{FF2B5EF4-FFF2-40B4-BE49-F238E27FC236}">
                <a16:creationId xmlns:a16="http://schemas.microsoft.com/office/drawing/2014/main" id="{47E6F46A-A5AE-6B25-4659-C4D37E6ACEE2}"/>
              </a:ext>
            </a:extLst>
          </p:cNvPr>
          <p:cNvSpPr/>
          <p:nvPr/>
        </p:nvSpPr>
        <p:spPr>
          <a:xfrm>
            <a:off x="8168197" y="5197501"/>
            <a:ext cx="496129" cy="496129"/>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200" dirty="0"/>
              <a:t>4b</a:t>
            </a:r>
            <a:endParaRPr lang="en-SG" sz="1200" dirty="0"/>
          </a:p>
        </p:txBody>
      </p:sp>
      <p:sp>
        <p:nvSpPr>
          <p:cNvPr id="37" name="Rectangle: Rounded Corners 36">
            <a:extLst>
              <a:ext uri="{FF2B5EF4-FFF2-40B4-BE49-F238E27FC236}">
                <a16:creationId xmlns:a16="http://schemas.microsoft.com/office/drawing/2014/main" id="{51EC5C4C-2A3C-3067-7896-0056D9DB99A3}"/>
              </a:ext>
            </a:extLst>
          </p:cNvPr>
          <p:cNvSpPr/>
          <p:nvPr/>
        </p:nvSpPr>
        <p:spPr>
          <a:xfrm>
            <a:off x="10556119" y="3986067"/>
            <a:ext cx="1540042" cy="2558233"/>
          </a:xfrm>
          <a:prstGeom prst="roundRect">
            <a:avLst/>
          </a:prstGeom>
          <a:solidFill>
            <a:srgbClr val="7030A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 Complete registration and receive an email confirmation of their application</a:t>
            </a:r>
            <a:endParaRPr lang="en-SG" sz="1100" dirty="0"/>
          </a:p>
        </p:txBody>
      </p:sp>
      <p:sp>
        <p:nvSpPr>
          <p:cNvPr id="38" name="Oval 37">
            <a:extLst>
              <a:ext uri="{FF2B5EF4-FFF2-40B4-BE49-F238E27FC236}">
                <a16:creationId xmlns:a16="http://schemas.microsoft.com/office/drawing/2014/main" id="{A24B781F-9959-D940-CCBD-0D0D51895A28}"/>
              </a:ext>
            </a:extLst>
          </p:cNvPr>
          <p:cNvSpPr/>
          <p:nvPr/>
        </p:nvSpPr>
        <p:spPr>
          <a:xfrm>
            <a:off x="10419084" y="3849039"/>
            <a:ext cx="496129" cy="496129"/>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200" dirty="0"/>
              <a:t>5</a:t>
            </a:r>
            <a:endParaRPr lang="en-SG" sz="1200" dirty="0"/>
          </a:p>
        </p:txBody>
      </p:sp>
      <p:cxnSp>
        <p:nvCxnSpPr>
          <p:cNvPr id="40" name="Straight Arrow Connector 39">
            <a:extLst>
              <a:ext uri="{FF2B5EF4-FFF2-40B4-BE49-F238E27FC236}">
                <a16:creationId xmlns:a16="http://schemas.microsoft.com/office/drawing/2014/main" id="{4017CC0A-0DE9-9C8A-73CB-225B1CF14AE6}"/>
              </a:ext>
            </a:extLst>
          </p:cNvPr>
          <p:cNvCxnSpPr/>
          <p:nvPr/>
        </p:nvCxnSpPr>
        <p:spPr>
          <a:xfrm>
            <a:off x="2918285" y="1976417"/>
            <a:ext cx="292763"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56DA4291-7DEF-8A0F-BD80-0FC748101951}"/>
              </a:ext>
            </a:extLst>
          </p:cNvPr>
          <p:cNvCxnSpPr>
            <a:cxnSpLocks/>
          </p:cNvCxnSpPr>
          <p:nvPr/>
        </p:nvCxnSpPr>
        <p:spPr>
          <a:xfrm>
            <a:off x="4726923" y="1976417"/>
            <a:ext cx="339056"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37ECAD7B-2F9D-DF78-D7E5-C6ABB7BEABBD}"/>
              </a:ext>
            </a:extLst>
          </p:cNvPr>
          <p:cNvCxnSpPr>
            <a:cxnSpLocks/>
          </p:cNvCxnSpPr>
          <p:nvPr/>
        </p:nvCxnSpPr>
        <p:spPr>
          <a:xfrm>
            <a:off x="6606021" y="1976417"/>
            <a:ext cx="330001"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AB808C13-809E-3A9D-9DE5-2FB6E2AF1C25}"/>
              </a:ext>
            </a:extLst>
          </p:cNvPr>
          <p:cNvCxnSpPr>
            <a:cxnSpLocks/>
            <a:stCxn id="6" idx="3"/>
          </p:cNvCxnSpPr>
          <p:nvPr/>
        </p:nvCxnSpPr>
        <p:spPr>
          <a:xfrm flipV="1">
            <a:off x="2904998" y="4509552"/>
            <a:ext cx="306050" cy="69934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717562D9-0521-B1D4-5312-3FEFB833A98D}"/>
              </a:ext>
            </a:extLst>
          </p:cNvPr>
          <p:cNvCxnSpPr>
            <a:cxnSpLocks/>
            <a:stCxn id="6" idx="3"/>
            <a:endCxn id="20" idx="1"/>
          </p:cNvCxnSpPr>
          <p:nvPr/>
        </p:nvCxnSpPr>
        <p:spPr>
          <a:xfrm>
            <a:off x="2904998" y="5208892"/>
            <a:ext cx="281883" cy="770761"/>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9A9971D0-9C8C-A1EB-325B-0C2938001944}"/>
              </a:ext>
            </a:extLst>
          </p:cNvPr>
          <p:cNvCxnSpPr>
            <a:cxnSpLocks/>
            <a:stCxn id="18" idx="3"/>
            <a:endCxn id="22" idx="1"/>
          </p:cNvCxnSpPr>
          <p:nvPr/>
        </p:nvCxnSpPr>
        <p:spPr>
          <a:xfrm>
            <a:off x="4726923" y="4509467"/>
            <a:ext cx="859058"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436DFF17-26B6-764B-D50F-DD546D1E083A}"/>
              </a:ext>
            </a:extLst>
          </p:cNvPr>
          <p:cNvCxnSpPr>
            <a:cxnSpLocks/>
            <a:stCxn id="22" idx="3"/>
            <a:endCxn id="31" idx="1"/>
          </p:cNvCxnSpPr>
          <p:nvPr/>
        </p:nvCxnSpPr>
        <p:spPr>
          <a:xfrm>
            <a:off x="7126023" y="4509467"/>
            <a:ext cx="1225639"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CF567C25-4829-7DEA-A82E-94F7A4C08798}"/>
              </a:ext>
            </a:extLst>
          </p:cNvPr>
          <p:cNvCxnSpPr>
            <a:cxnSpLocks/>
            <a:stCxn id="20" idx="3"/>
            <a:endCxn id="24" idx="1"/>
          </p:cNvCxnSpPr>
          <p:nvPr/>
        </p:nvCxnSpPr>
        <p:spPr>
          <a:xfrm>
            <a:off x="4726923" y="5979653"/>
            <a:ext cx="859058"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01A40B0F-DA49-D025-71AA-61260B489F59}"/>
              </a:ext>
            </a:extLst>
          </p:cNvPr>
          <p:cNvCxnSpPr>
            <a:cxnSpLocks/>
            <a:stCxn id="24" idx="3"/>
            <a:endCxn id="33" idx="1"/>
          </p:cNvCxnSpPr>
          <p:nvPr/>
        </p:nvCxnSpPr>
        <p:spPr>
          <a:xfrm>
            <a:off x="7126023" y="5979653"/>
            <a:ext cx="1243746"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56" name="Straight Arrow Connector 55">
            <a:extLst>
              <a:ext uri="{FF2B5EF4-FFF2-40B4-BE49-F238E27FC236}">
                <a16:creationId xmlns:a16="http://schemas.microsoft.com/office/drawing/2014/main" id="{082E9731-8FF8-D584-ADC1-4558B79D6BDC}"/>
              </a:ext>
            </a:extLst>
          </p:cNvPr>
          <p:cNvCxnSpPr>
            <a:cxnSpLocks/>
            <a:stCxn id="31" idx="3"/>
          </p:cNvCxnSpPr>
          <p:nvPr/>
        </p:nvCxnSpPr>
        <p:spPr>
          <a:xfrm>
            <a:off x="9891704" y="4509467"/>
            <a:ext cx="683229"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F590692B-9FE1-DD34-E98E-3EB00EC3CF61}"/>
              </a:ext>
            </a:extLst>
          </p:cNvPr>
          <p:cNvCxnSpPr>
            <a:cxnSpLocks/>
          </p:cNvCxnSpPr>
          <p:nvPr/>
        </p:nvCxnSpPr>
        <p:spPr>
          <a:xfrm>
            <a:off x="9909811" y="6006590"/>
            <a:ext cx="665122"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695F5543-EDAD-5FF8-A36B-92D5D960B683}"/>
              </a:ext>
            </a:extLst>
          </p:cNvPr>
          <p:cNvSpPr txBox="1"/>
          <p:nvPr/>
        </p:nvSpPr>
        <p:spPr>
          <a:xfrm>
            <a:off x="277401" y="1078787"/>
            <a:ext cx="950519" cy="369332"/>
          </a:xfrm>
          <a:prstGeom prst="rect">
            <a:avLst/>
          </a:prstGeom>
          <a:noFill/>
        </p:spPr>
        <p:txBody>
          <a:bodyPr wrap="square" rtlCol="0">
            <a:spAutoFit/>
          </a:bodyPr>
          <a:lstStyle/>
          <a:p>
            <a:r>
              <a:rPr lang="en-US"/>
              <a:t>MAOD</a:t>
            </a:r>
            <a:endParaRPr lang="en-SG" dirty="0"/>
          </a:p>
        </p:txBody>
      </p:sp>
      <p:sp>
        <p:nvSpPr>
          <p:cNvPr id="12" name="TextBox 11">
            <a:extLst>
              <a:ext uri="{FF2B5EF4-FFF2-40B4-BE49-F238E27FC236}">
                <a16:creationId xmlns:a16="http://schemas.microsoft.com/office/drawing/2014/main" id="{041950F9-C7C0-9210-3498-654FDE401BEC}"/>
              </a:ext>
            </a:extLst>
          </p:cNvPr>
          <p:cNvSpPr txBox="1"/>
          <p:nvPr/>
        </p:nvSpPr>
        <p:spPr>
          <a:xfrm>
            <a:off x="103461" y="3799323"/>
            <a:ext cx="1256164" cy="646331"/>
          </a:xfrm>
          <a:prstGeom prst="rect">
            <a:avLst/>
          </a:prstGeom>
          <a:noFill/>
        </p:spPr>
        <p:txBody>
          <a:bodyPr wrap="square" rtlCol="0">
            <a:spAutoFit/>
          </a:bodyPr>
          <a:lstStyle/>
          <a:p>
            <a:r>
              <a:rPr lang="en-US" dirty="0"/>
              <a:t>TPAC applicant</a:t>
            </a:r>
            <a:endParaRPr lang="en-SG" dirty="0"/>
          </a:p>
        </p:txBody>
      </p:sp>
      <p:sp>
        <p:nvSpPr>
          <p:cNvPr id="14" name="Oval 13">
            <a:extLst>
              <a:ext uri="{FF2B5EF4-FFF2-40B4-BE49-F238E27FC236}">
                <a16:creationId xmlns:a16="http://schemas.microsoft.com/office/drawing/2014/main" id="{6B3F5590-A8B8-7B9F-1D19-109AB4C6C6E2}"/>
              </a:ext>
            </a:extLst>
          </p:cNvPr>
          <p:cNvSpPr/>
          <p:nvPr/>
        </p:nvSpPr>
        <p:spPr>
          <a:xfrm>
            <a:off x="162110" y="100375"/>
            <a:ext cx="590550" cy="590550"/>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A</a:t>
            </a:r>
            <a:endParaRPr lang="en-SG" dirty="0"/>
          </a:p>
        </p:txBody>
      </p:sp>
      <p:sp>
        <p:nvSpPr>
          <p:cNvPr id="54" name="Oval 53">
            <a:extLst>
              <a:ext uri="{FF2B5EF4-FFF2-40B4-BE49-F238E27FC236}">
                <a16:creationId xmlns:a16="http://schemas.microsoft.com/office/drawing/2014/main" id="{752B4793-A1BB-CAED-AD0F-33FEDB1690A1}"/>
              </a:ext>
            </a:extLst>
          </p:cNvPr>
          <p:cNvSpPr/>
          <p:nvPr/>
        </p:nvSpPr>
        <p:spPr>
          <a:xfrm>
            <a:off x="5476457" y="5208891"/>
            <a:ext cx="496129" cy="496129"/>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200" dirty="0"/>
              <a:t>3a</a:t>
            </a:r>
            <a:endParaRPr lang="en-SG" sz="1200" dirty="0"/>
          </a:p>
        </p:txBody>
      </p:sp>
    </p:spTree>
    <p:extLst>
      <p:ext uri="{BB962C8B-B14F-4D97-AF65-F5344CB8AC3E}">
        <p14:creationId xmlns:p14="http://schemas.microsoft.com/office/powerpoint/2010/main" val="924730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3B92A5-71DC-818B-8D45-F9F42C46DCFE}"/>
              </a:ext>
            </a:extLst>
          </p:cNvPr>
          <p:cNvSpPr txBox="1"/>
          <p:nvPr/>
        </p:nvSpPr>
        <p:spPr>
          <a:xfrm>
            <a:off x="754143" y="233915"/>
            <a:ext cx="10683714" cy="2677656"/>
          </a:xfrm>
          <a:prstGeom prst="rect">
            <a:avLst/>
          </a:prstGeom>
          <a:solidFill>
            <a:schemeClr val="accent4">
              <a:lumMod val="75000"/>
            </a:schemeClr>
          </a:solidFill>
        </p:spPr>
        <p:txBody>
          <a:bodyPr wrap="square" rtlCol="0">
            <a:spAutoFit/>
          </a:bodyPr>
          <a:lstStyle/>
          <a:p>
            <a:endParaRPr lang="en-SG" sz="2400" dirty="0">
              <a:solidFill>
                <a:schemeClr val="bg1"/>
              </a:solidFill>
            </a:endParaRPr>
          </a:p>
          <a:p>
            <a:endParaRPr lang="en-SG" sz="2400" dirty="0">
              <a:solidFill>
                <a:schemeClr val="bg1"/>
              </a:solidFill>
            </a:endParaRPr>
          </a:p>
          <a:p>
            <a:endParaRPr lang="en-SG" sz="2400" dirty="0">
              <a:solidFill>
                <a:schemeClr val="bg1"/>
              </a:solidFill>
            </a:endParaRPr>
          </a:p>
          <a:p>
            <a:pPr algn="ctr"/>
            <a:r>
              <a:rPr lang="en-SG" sz="2400" dirty="0">
                <a:solidFill>
                  <a:schemeClr val="bg1"/>
                </a:solidFill>
              </a:rPr>
              <a:t>PAC Officer Setup Event</a:t>
            </a:r>
          </a:p>
          <a:p>
            <a:endParaRPr lang="en-SG" sz="2400" dirty="0">
              <a:solidFill>
                <a:schemeClr val="bg1"/>
              </a:solidFill>
            </a:endParaRPr>
          </a:p>
          <a:p>
            <a:endParaRPr lang="en-SG" sz="2400" dirty="0">
              <a:solidFill>
                <a:schemeClr val="bg1"/>
              </a:solidFill>
            </a:endParaRPr>
          </a:p>
          <a:p>
            <a:endParaRPr lang="en-SG" sz="2400" dirty="0">
              <a:solidFill>
                <a:schemeClr val="bg1"/>
              </a:solidFill>
            </a:endParaRPr>
          </a:p>
        </p:txBody>
      </p:sp>
    </p:spTree>
    <p:extLst>
      <p:ext uri="{BB962C8B-B14F-4D97-AF65-F5344CB8AC3E}">
        <p14:creationId xmlns:p14="http://schemas.microsoft.com/office/powerpoint/2010/main" val="1584931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543F67A8-3B28-7E16-ACF3-9194C348FF04}"/>
              </a:ext>
            </a:extLst>
          </p:cNvPr>
          <p:cNvSpPr txBox="1"/>
          <p:nvPr/>
        </p:nvSpPr>
        <p:spPr>
          <a:xfrm>
            <a:off x="5167669" y="233916"/>
            <a:ext cx="2278829" cy="369332"/>
          </a:xfrm>
          <a:prstGeom prst="rect">
            <a:avLst/>
          </a:prstGeom>
          <a:noFill/>
        </p:spPr>
        <p:txBody>
          <a:bodyPr wrap="none" rtlCol="0">
            <a:spAutoFit/>
          </a:bodyPr>
          <a:lstStyle/>
          <a:p>
            <a:r>
              <a:rPr lang="en-SG" dirty="0">
                <a:highlight>
                  <a:srgbClr val="FFFF00"/>
                </a:highlight>
              </a:rPr>
              <a:t>PAC Admin Dashboard</a:t>
            </a:r>
          </a:p>
        </p:txBody>
      </p:sp>
      <p:sp>
        <p:nvSpPr>
          <p:cNvPr id="2" name="TextBox 1">
            <a:extLst>
              <a:ext uri="{FF2B5EF4-FFF2-40B4-BE49-F238E27FC236}">
                <a16:creationId xmlns:a16="http://schemas.microsoft.com/office/drawing/2014/main" id="{CF3B92A5-71DC-818B-8D45-F9F42C46DCFE}"/>
              </a:ext>
            </a:extLst>
          </p:cNvPr>
          <p:cNvSpPr txBox="1"/>
          <p:nvPr/>
        </p:nvSpPr>
        <p:spPr>
          <a:xfrm>
            <a:off x="297712" y="233916"/>
            <a:ext cx="3016988" cy="369332"/>
          </a:xfrm>
          <a:prstGeom prst="rect">
            <a:avLst/>
          </a:prstGeom>
          <a:solidFill>
            <a:schemeClr val="accent4">
              <a:lumMod val="75000"/>
            </a:schemeClr>
          </a:solidFill>
        </p:spPr>
        <p:txBody>
          <a:bodyPr wrap="square" rtlCol="0">
            <a:spAutoFit/>
          </a:bodyPr>
          <a:lstStyle/>
          <a:p>
            <a:r>
              <a:rPr lang="en-SG" dirty="0">
                <a:solidFill>
                  <a:schemeClr val="bg1"/>
                </a:solidFill>
              </a:rPr>
              <a:t>PAC Officer Setup Event (1 / 3)</a:t>
            </a:r>
          </a:p>
        </p:txBody>
      </p:sp>
      <p:grpSp>
        <p:nvGrpSpPr>
          <p:cNvPr id="17" name="Group 16">
            <a:extLst>
              <a:ext uri="{FF2B5EF4-FFF2-40B4-BE49-F238E27FC236}">
                <a16:creationId xmlns:a16="http://schemas.microsoft.com/office/drawing/2014/main" id="{60E1E441-DA0A-BD96-6A22-9C5CC43531D5}"/>
              </a:ext>
            </a:extLst>
          </p:cNvPr>
          <p:cNvGrpSpPr/>
          <p:nvPr/>
        </p:nvGrpSpPr>
        <p:grpSpPr>
          <a:xfrm>
            <a:off x="1207699" y="954365"/>
            <a:ext cx="6345718" cy="5299785"/>
            <a:chOff x="2648310" y="954365"/>
            <a:chExt cx="6345718" cy="5299785"/>
          </a:xfrm>
        </p:grpSpPr>
        <p:pic>
          <p:nvPicPr>
            <p:cNvPr id="11" name="Picture 10">
              <a:extLst>
                <a:ext uri="{FF2B5EF4-FFF2-40B4-BE49-F238E27FC236}">
                  <a16:creationId xmlns:a16="http://schemas.microsoft.com/office/drawing/2014/main" id="{FDA03C7D-F412-B620-945F-2B90021491D1}"/>
                </a:ext>
              </a:extLst>
            </p:cNvPr>
            <p:cNvPicPr>
              <a:picLocks noChangeAspect="1"/>
            </p:cNvPicPr>
            <p:nvPr/>
          </p:nvPicPr>
          <p:blipFill>
            <a:blip r:embed="rId3"/>
            <a:stretch>
              <a:fillRect/>
            </a:stretch>
          </p:blipFill>
          <p:spPr>
            <a:xfrm>
              <a:off x="2648310" y="954365"/>
              <a:ext cx="6345718" cy="5299785"/>
            </a:xfrm>
            <a:prstGeom prst="rect">
              <a:avLst/>
            </a:prstGeom>
            <a:ln>
              <a:solidFill>
                <a:srgbClr val="0070C0"/>
              </a:solidFill>
            </a:ln>
          </p:spPr>
        </p:pic>
        <p:sp>
          <p:nvSpPr>
            <p:cNvPr id="14" name="TextBox 13">
              <a:extLst>
                <a:ext uri="{FF2B5EF4-FFF2-40B4-BE49-F238E27FC236}">
                  <a16:creationId xmlns:a16="http://schemas.microsoft.com/office/drawing/2014/main" id="{01EB7435-0B2D-5416-7814-BCE0B16A3735}"/>
                </a:ext>
              </a:extLst>
            </p:cNvPr>
            <p:cNvSpPr txBox="1"/>
            <p:nvPr/>
          </p:nvSpPr>
          <p:spPr>
            <a:xfrm>
              <a:off x="3094189" y="3259248"/>
              <a:ext cx="1451934" cy="784061"/>
            </a:xfrm>
            <a:prstGeom prst="rect">
              <a:avLst/>
            </a:prstGeom>
            <a:solidFill>
              <a:schemeClr val="bg1"/>
            </a:solidFill>
          </p:spPr>
          <p:txBody>
            <a:bodyPr wrap="square" rtlCol="0">
              <a:spAutoFit/>
            </a:bodyPr>
            <a:lstStyle/>
            <a:p>
              <a:pPr>
                <a:lnSpc>
                  <a:spcPct val="150000"/>
                </a:lnSpc>
              </a:pPr>
              <a:r>
                <a:rPr lang="en-US" sz="1100" b="1" dirty="0">
                  <a:solidFill>
                    <a:schemeClr val="tx1">
                      <a:lumMod val="50000"/>
                      <a:lumOff val="50000"/>
                    </a:schemeClr>
                  </a:solidFill>
                </a:rPr>
                <a:t>  </a:t>
              </a:r>
              <a:r>
                <a:rPr lang="en-US" sz="1000" b="1" dirty="0">
                  <a:solidFill>
                    <a:schemeClr val="tx1">
                      <a:lumMod val="50000"/>
                      <a:lumOff val="50000"/>
                    </a:schemeClr>
                  </a:solidFill>
                  <a:sym typeface="Webdings" panose="05030102010509060703" pitchFamily="18" charset="2"/>
                </a:rPr>
                <a:t></a:t>
              </a:r>
              <a:r>
                <a:rPr lang="en-US" sz="1000" b="1" dirty="0">
                  <a:solidFill>
                    <a:schemeClr val="tx1">
                      <a:lumMod val="50000"/>
                      <a:lumOff val="50000"/>
                    </a:schemeClr>
                  </a:solidFill>
                </a:rPr>
                <a:t>   TPAC Event</a:t>
              </a:r>
            </a:p>
            <a:p>
              <a:pPr>
                <a:lnSpc>
                  <a:spcPct val="150000"/>
                </a:lnSpc>
              </a:pPr>
              <a:r>
                <a:rPr lang="en-US" sz="1000" b="1" dirty="0">
                  <a:solidFill>
                    <a:schemeClr val="tx1">
                      <a:lumMod val="50000"/>
                      <a:lumOff val="50000"/>
                    </a:schemeClr>
                  </a:solidFill>
                </a:rPr>
                <a:t>  </a:t>
              </a:r>
              <a:r>
                <a:rPr lang="en-US" sz="1000" b="1" dirty="0">
                  <a:solidFill>
                    <a:schemeClr val="tx1">
                      <a:lumMod val="50000"/>
                      <a:lumOff val="50000"/>
                    </a:schemeClr>
                  </a:solidFill>
                  <a:sym typeface="Webdings" panose="05030102010509060703" pitchFamily="18" charset="2"/>
                </a:rPr>
                <a:t></a:t>
              </a:r>
              <a:r>
                <a:rPr lang="en-US" sz="1000" b="1" dirty="0">
                  <a:solidFill>
                    <a:schemeClr val="tx1">
                      <a:lumMod val="50000"/>
                      <a:lumOff val="50000"/>
                    </a:schemeClr>
                  </a:solidFill>
                </a:rPr>
                <a:t>   TPAC Application</a:t>
              </a:r>
            </a:p>
            <a:p>
              <a:pPr>
                <a:lnSpc>
                  <a:spcPct val="150000"/>
                </a:lnSpc>
              </a:pPr>
              <a:endParaRPr lang="en-SG" sz="1000" b="1" dirty="0">
                <a:solidFill>
                  <a:schemeClr val="tx1">
                    <a:lumMod val="50000"/>
                    <a:lumOff val="50000"/>
                  </a:schemeClr>
                </a:solidFill>
              </a:endParaRPr>
            </a:p>
          </p:txBody>
        </p:sp>
        <p:pic>
          <p:nvPicPr>
            <p:cNvPr id="13" name="Picture 12">
              <a:extLst>
                <a:ext uri="{FF2B5EF4-FFF2-40B4-BE49-F238E27FC236}">
                  <a16:creationId xmlns:a16="http://schemas.microsoft.com/office/drawing/2014/main" id="{90EAAB64-2548-CECD-8590-926FF84DBBA4}"/>
                </a:ext>
              </a:extLst>
            </p:cNvPr>
            <p:cNvPicPr>
              <a:picLocks noChangeAspect="1"/>
            </p:cNvPicPr>
            <p:nvPr/>
          </p:nvPicPr>
          <p:blipFill rotWithShape="1">
            <a:blip r:embed="rId4"/>
            <a:srcRect b="15754"/>
            <a:stretch/>
          </p:blipFill>
          <p:spPr>
            <a:xfrm>
              <a:off x="3146486" y="3901444"/>
              <a:ext cx="1694006" cy="2352706"/>
            </a:xfrm>
            <a:prstGeom prst="rect">
              <a:avLst/>
            </a:prstGeom>
          </p:spPr>
        </p:pic>
      </p:grpSp>
      <p:sp>
        <p:nvSpPr>
          <p:cNvPr id="18" name="Speech Bubble: Rectangle with Corners Rounded 17">
            <a:extLst>
              <a:ext uri="{FF2B5EF4-FFF2-40B4-BE49-F238E27FC236}">
                <a16:creationId xmlns:a16="http://schemas.microsoft.com/office/drawing/2014/main" id="{9ABF5CB8-3683-B1B3-1796-55DEA8564B0C}"/>
              </a:ext>
            </a:extLst>
          </p:cNvPr>
          <p:cNvSpPr/>
          <p:nvPr/>
        </p:nvSpPr>
        <p:spPr>
          <a:xfrm>
            <a:off x="2812212" y="2414094"/>
            <a:ext cx="1320801" cy="749495"/>
          </a:xfrm>
          <a:prstGeom prst="wedgeRoundRectCallout">
            <a:avLst>
              <a:gd name="adj1" fmla="val -47805"/>
              <a:gd name="adj2" fmla="val 84105"/>
              <a:gd name="adj3" fmla="val 1666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P</a:t>
            </a:r>
            <a:r>
              <a:rPr lang="en-SG" sz="1200" dirty="0">
                <a:solidFill>
                  <a:schemeClr val="tx1"/>
                </a:solidFill>
              </a:rPr>
              <a:t>AC Office access to TPAC event mgt. page</a:t>
            </a:r>
          </a:p>
        </p:txBody>
      </p:sp>
      <p:sp>
        <p:nvSpPr>
          <p:cNvPr id="20" name="Flowchart: Alternate Process 19">
            <a:extLst>
              <a:ext uri="{FF2B5EF4-FFF2-40B4-BE49-F238E27FC236}">
                <a16:creationId xmlns:a16="http://schemas.microsoft.com/office/drawing/2014/main" id="{74AE89D2-41E7-3D3D-194D-8DDF4DC4B39A}"/>
              </a:ext>
            </a:extLst>
          </p:cNvPr>
          <p:cNvSpPr/>
          <p:nvPr/>
        </p:nvSpPr>
        <p:spPr>
          <a:xfrm>
            <a:off x="8643668" y="954365"/>
            <a:ext cx="2587924" cy="1202239"/>
          </a:xfrm>
          <a:prstGeom prst="flowChartAlternateProcess">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Up on arriving the PAC Dashboard, the PAC Officer can access to Event management Module for TPAC</a:t>
            </a:r>
            <a:endParaRPr lang="en-SG" sz="1200" dirty="0">
              <a:solidFill>
                <a:schemeClr val="tx1"/>
              </a:solidFill>
            </a:endParaRPr>
          </a:p>
        </p:txBody>
      </p:sp>
    </p:spTree>
    <p:extLst>
      <p:ext uri="{BB962C8B-B14F-4D97-AF65-F5344CB8AC3E}">
        <p14:creationId xmlns:p14="http://schemas.microsoft.com/office/powerpoint/2010/main" val="385653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75859D5-9BFC-BBB7-B9D2-F6F25D854062}"/>
              </a:ext>
            </a:extLst>
          </p:cNvPr>
          <p:cNvPicPr>
            <a:picLocks noChangeAspect="1"/>
          </p:cNvPicPr>
          <p:nvPr/>
        </p:nvPicPr>
        <p:blipFill>
          <a:blip r:embed="rId3"/>
          <a:stretch>
            <a:fillRect/>
          </a:stretch>
        </p:blipFill>
        <p:spPr>
          <a:xfrm>
            <a:off x="395851" y="818976"/>
            <a:ext cx="7494171" cy="5669692"/>
          </a:xfrm>
          <a:prstGeom prst="rect">
            <a:avLst/>
          </a:prstGeom>
          <a:ln>
            <a:solidFill>
              <a:srgbClr val="0070C0"/>
            </a:solidFill>
          </a:ln>
        </p:spPr>
      </p:pic>
      <p:sp>
        <p:nvSpPr>
          <p:cNvPr id="2" name="TextBox 1">
            <a:extLst>
              <a:ext uri="{FF2B5EF4-FFF2-40B4-BE49-F238E27FC236}">
                <a16:creationId xmlns:a16="http://schemas.microsoft.com/office/drawing/2014/main" id="{CF3B92A5-71DC-818B-8D45-F9F42C46DCFE}"/>
              </a:ext>
            </a:extLst>
          </p:cNvPr>
          <p:cNvSpPr txBox="1"/>
          <p:nvPr/>
        </p:nvSpPr>
        <p:spPr>
          <a:xfrm>
            <a:off x="297712" y="233916"/>
            <a:ext cx="3016988" cy="369332"/>
          </a:xfrm>
          <a:prstGeom prst="rect">
            <a:avLst/>
          </a:prstGeom>
          <a:solidFill>
            <a:schemeClr val="accent4">
              <a:lumMod val="75000"/>
            </a:schemeClr>
          </a:solidFill>
        </p:spPr>
        <p:txBody>
          <a:bodyPr wrap="square" rtlCol="0">
            <a:spAutoFit/>
          </a:bodyPr>
          <a:lstStyle/>
          <a:p>
            <a:r>
              <a:rPr lang="en-SG" dirty="0">
                <a:solidFill>
                  <a:schemeClr val="bg1"/>
                </a:solidFill>
              </a:rPr>
              <a:t>PAC Officer Setup Event (2 / 3)</a:t>
            </a:r>
          </a:p>
        </p:txBody>
      </p:sp>
      <p:graphicFrame>
        <p:nvGraphicFramePr>
          <p:cNvPr id="24" name="Table 24">
            <a:extLst>
              <a:ext uri="{FF2B5EF4-FFF2-40B4-BE49-F238E27FC236}">
                <a16:creationId xmlns:a16="http://schemas.microsoft.com/office/drawing/2014/main" id="{75728E95-F1BB-05D0-1B40-FEF224767A33}"/>
              </a:ext>
            </a:extLst>
          </p:cNvPr>
          <p:cNvGraphicFramePr>
            <a:graphicFrameLocks noGrp="1"/>
          </p:cNvGraphicFramePr>
          <p:nvPr>
            <p:extLst>
              <p:ext uri="{D42A27DB-BD31-4B8C-83A1-F6EECF244321}">
                <p14:modId xmlns:p14="http://schemas.microsoft.com/office/powerpoint/2010/main" val="1836665153"/>
              </p:ext>
            </p:extLst>
          </p:nvPr>
        </p:nvGraphicFramePr>
        <p:xfrm>
          <a:off x="663873" y="2647982"/>
          <a:ext cx="7099900" cy="2346960"/>
        </p:xfrm>
        <a:graphic>
          <a:graphicData uri="http://schemas.openxmlformats.org/drawingml/2006/table">
            <a:tbl>
              <a:tblPr firstRow="1" bandRow="1">
                <a:tableStyleId>{5C22544A-7EE6-4342-B048-85BDC9FD1C3A}</a:tableStyleId>
              </a:tblPr>
              <a:tblGrid>
                <a:gridCol w="610230">
                  <a:extLst>
                    <a:ext uri="{9D8B030D-6E8A-4147-A177-3AD203B41FA5}">
                      <a16:colId xmlns:a16="http://schemas.microsoft.com/office/drawing/2014/main" val="502971144"/>
                    </a:ext>
                  </a:extLst>
                </a:gridCol>
                <a:gridCol w="483355">
                  <a:extLst>
                    <a:ext uri="{9D8B030D-6E8A-4147-A177-3AD203B41FA5}">
                      <a16:colId xmlns:a16="http://schemas.microsoft.com/office/drawing/2014/main" val="1398872824"/>
                    </a:ext>
                  </a:extLst>
                </a:gridCol>
                <a:gridCol w="580816">
                  <a:extLst>
                    <a:ext uri="{9D8B030D-6E8A-4147-A177-3AD203B41FA5}">
                      <a16:colId xmlns:a16="http://schemas.microsoft.com/office/drawing/2014/main" val="2439662977"/>
                    </a:ext>
                  </a:extLst>
                </a:gridCol>
                <a:gridCol w="444153">
                  <a:extLst>
                    <a:ext uri="{9D8B030D-6E8A-4147-A177-3AD203B41FA5}">
                      <a16:colId xmlns:a16="http://schemas.microsoft.com/office/drawing/2014/main" val="1514056377"/>
                    </a:ext>
                  </a:extLst>
                </a:gridCol>
                <a:gridCol w="546650">
                  <a:extLst>
                    <a:ext uri="{9D8B030D-6E8A-4147-A177-3AD203B41FA5}">
                      <a16:colId xmlns:a16="http://schemas.microsoft.com/office/drawing/2014/main" val="1964243176"/>
                    </a:ext>
                  </a:extLst>
                </a:gridCol>
                <a:gridCol w="2493753">
                  <a:extLst>
                    <a:ext uri="{9D8B030D-6E8A-4147-A177-3AD203B41FA5}">
                      <a16:colId xmlns:a16="http://schemas.microsoft.com/office/drawing/2014/main" val="702782745"/>
                    </a:ext>
                  </a:extLst>
                </a:gridCol>
                <a:gridCol w="966159">
                  <a:extLst>
                    <a:ext uri="{9D8B030D-6E8A-4147-A177-3AD203B41FA5}">
                      <a16:colId xmlns:a16="http://schemas.microsoft.com/office/drawing/2014/main" val="938125530"/>
                    </a:ext>
                  </a:extLst>
                </a:gridCol>
                <a:gridCol w="974784">
                  <a:extLst>
                    <a:ext uri="{9D8B030D-6E8A-4147-A177-3AD203B41FA5}">
                      <a16:colId xmlns:a16="http://schemas.microsoft.com/office/drawing/2014/main" val="3501115084"/>
                    </a:ext>
                  </a:extLst>
                </a:gridCol>
              </a:tblGrid>
              <a:tr h="422287">
                <a:tc>
                  <a:txBody>
                    <a:bodyPr/>
                    <a:lstStyle/>
                    <a:p>
                      <a:r>
                        <a:rPr lang="en-SG" sz="1000" dirty="0"/>
                        <a:t>Event Name</a:t>
                      </a:r>
                    </a:p>
                  </a:txBody>
                  <a:tcPr/>
                </a:tc>
                <a:tc>
                  <a:txBody>
                    <a:bodyPr/>
                    <a:lstStyle/>
                    <a:p>
                      <a:r>
                        <a:rPr lang="en-SG" sz="1000" dirty="0"/>
                        <a:t>Start date</a:t>
                      </a:r>
                    </a:p>
                  </a:txBody>
                  <a:tcPr/>
                </a:tc>
                <a:tc>
                  <a:txBody>
                    <a:bodyPr/>
                    <a:lstStyle/>
                    <a:p>
                      <a:r>
                        <a:rPr lang="en-SG" sz="1000" dirty="0"/>
                        <a:t>End date</a:t>
                      </a:r>
                    </a:p>
                  </a:txBody>
                  <a:tcPr/>
                </a:tc>
                <a:tc>
                  <a:txBody>
                    <a:bodyPr/>
                    <a:lstStyle/>
                    <a:p>
                      <a:r>
                        <a:rPr lang="en-SG" sz="1000" dirty="0"/>
                        <a:t>Start Registration</a:t>
                      </a:r>
                    </a:p>
                  </a:txBody>
                  <a:tcPr/>
                </a:tc>
                <a:tc>
                  <a:txBody>
                    <a:bodyPr/>
                    <a:lstStyle/>
                    <a:p>
                      <a:r>
                        <a:rPr lang="en-SG" sz="1000" dirty="0"/>
                        <a:t>End Registration</a:t>
                      </a:r>
                    </a:p>
                  </a:txBody>
                  <a:tcPr/>
                </a:tc>
                <a:tc>
                  <a:txBody>
                    <a:bodyPr/>
                    <a:lstStyle/>
                    <a:p>
                      <a:r>
                        <a:rPr lang="en-SG" sz="1000" dirty="0"/>
                        <a:t>Event Description</a:t>
                      </a:r>
                    </a:p>
                  </a:txBody>
                  <a:tcPr/>
                </a:tc>
                <a:tc>
                  <a:txBody>
                    <a:bodyPr/>
                    <a:lstStyle/>
                    <a:p>
                      <a:r>
                        <a:rPr lang="en-US" sz="1000" dirty="0"/>
                        <a:t>Copy Event Link</a:t>
                      </a:r>
                      <a:endParaRPr lang="en-SG" sz="1000" dirty="0"/>
                    </a:p>
                  </a:txBody>
                  <a:tcPr/>
                </a:tc>
                <a:tc>
                  <a:txBody>
                    <a:bodyPr/>
                    <a:lstStyle/>
                    <a:p>
                      <a:r>
                        <a:rPr lang="en-SG" sz="1000" dirty="0"/>
                        <a:t>Edit</a:t>
                      </a:r>
                    </a:p>
                  </a:txBody>
                  <a:tcPr/>
                </a:tc>
                <a:extLst>
                  <a:ext uri="{0D108BD9-81ED-4DB2-BD59-A6C34878D82A}">
                    <a16:rowId xmlns:a16="http://schemas.microsoft.com/office/drawing/2014/main" val="4147310800"/>
                  </a:ext>
                </a:extLst>
              </a:tr>
              <a:tr h="422287">
                <a:tc>
                  <a:txBody>
                    <a:bodyPr/>
                    <a:lstStyle/>
                    <a:p>
                      <a:r>
                        <a:rPr lang="en-SG" sz="1000" dirty="0"/>
                        <a:t>Event 1</a:t>
                      </a:r>
                    </a:p>
                  </a:txBody>
                  <a:tcPr/>
                </a:tc>
                <a:tc>
                  <a:txBody>
                    <a:bodyPr/>
                    <a:lstStyle/>
                    <a:p>
                      <a:r>
                        <a:rPr lang="en-SG" sz="1000" dirty="0"/>
                        <a:t>1 Jul 23</a:t>
                      </a:r>
                    </a:p>
                  </a:txBody>
                  <a:tcPr/>
                </a:tc>
                <a:tc>
                  <a:txBody>
                    <a:bodyPr/>
                    <a:lstStyle/>
                    <a:p>
                      <a:r>
                        <a:rPr lang="en-SG" sz="1000" dirty="0"/>
                        <a:t>30 Jul 23</a:t>
                      </a:r>
                    </a:p>
                  </a:txBody>
                  <a:tcPr/>
                </a:tc>
                <a:tc>
                  <a:txBody>
                    <a:bodyPr/>
                    <a:lstStyle/>
                    <a:p>
                      <a:r>
                        <a:rPr lang="en-SG" sz="1000" dirty="0"/>
                        <a:t>1 Jun 23</a:t>
                      </a:r>
                    </a:p>
                  </a:txBody>
                  <a:tcPr/>
                </a:tc>
                <a:tc>
                  <a:txBody>
                    <a:bodyPr/>
                    <a:lstStyle/>
                    <a:p>
                      <a:r>
                        <a:rPr lang="en-SG" sz="1000" dirty="0"/>
                        <a:t>15 Jun 23</a:t>
                      </a:r>
                    </a:p>
                  </a:txBody>
                  <a:tcPr/>
                </a:tc>
                <a:tc>
                  <a:txBody>
                    <a:bodyPr/>
                    <a:lstStyle/>
                    <a:p>
                      <a:r>
                        <a:rPr lang="en-SG" sz="1000" b="0" i="0" kern="1200" dirty="0">
                          <a:solidFill>
                            <a:schemeClr val="dk1"/>
                          </a:solidFill>
                          <a:effectLst/>
                          <a:latin typeface="+mn-lt"/>
                          <a:ea typeface="+mn-ea"/>
                          <a:cs typeface="+mn-cs"/>
                        </a:rPr>
                        <a:t>Lorem ipsum </a:t>
                      </a:r>
                      <a:r>
                        <a:rPr lang="en-SG" sz="1000" b="0" i="0" kern="1200" dirty="0" err="1">
                          <a:solidFill>
                            <a:schemeClr val="dk1"/>
                          </a:solidFill>
                          <a:effectLst/>
                          <a:latin typeface="+mn-lt"/>
                          <a:ea typeface="+mn-ea"/>
                          <a:cs typeface="+mn-cs"/>
                        </a:rPr>
                        <a:t>dolor</a:t>
                      </a:r>
                      <a:r>
                        <a:rPr lang="en-SG" sz="1000" b="0" i="0" kern="1200" dirty="0">
                          <a:solidFill>
                            <a:schemeClr val="dk1"/>
                          </a:solidFill>
                          <a:effectLst/>
                          <a:latin typeface="+mn-lt"/>
                          <a:ea typeface="+mn-ea"/>
                          <a:cs typeface="+mn-cs"/>
                        </a:rPr>
                        <a:t> sit </a:t>
                      </a:r>
                      <a:r>
                        <a:rPr lang="en-SG" sz="1000" b="0" i="0" kern="1200" dirty="0" err="1">
                          <a:solidFill>
                            <a:schemeClr val="dk1"/>
                          </a:solidFill>
                          <a:effectLst/>
                          <a:latin typeface="+mn-lt"/>
                          <a:ea typeface="+mn-ea"/>
                          <a:cs typeface="+mn-cs"/>
                        </a:rPr>
                        <a:t>amet</a:t>
                      </a:r>
                      <a:r>
                        <a:rPr lang="en-SG" sz="1000" b="0" i="0" kern="1200" dirty="0">
                          <a:solidFill>
                            <a:schemeClr val="dk1"/>
                          </a:solidFill>
                          <a:effectLst/>
                          <a:latin typeface="+mn-lt"/>
                          <a:ea typeface="+mn-ea"/>
                          <a:cs typeface="+mn-cs"/>
                        </a:rPr>
                        <a:t>, </a:t>
                      </a:r>
                      <a:r>
                        <a:rPr lang="en-SG" sz="1000" b="0" i="0" kern="1200" dirty="0" err="1">
                          <a:solidFill>
                            <a:schemeClr val="dk1"/>
                          </a:solidFill>
                          <a:effectLst/>
                          <a:latin typeface="+mn-lt"/>
                          <a:ea typeface="+mn-ea"/>
                          <a:cs typeface="+mn-cs"/>
                        </a:rPr>
                        <a:t>consectetur</a:t>
                      </a:r>
                      <a:r>
                        <a:rPr lang="en-SG" sz="1000" b="0" i="0" kern="1200" dirty="0">
                          <a:solidFill>
                            <a:schemeClr val="dk1"/>
                          </a:solidFill>
                          <a:effectLst/>
                          <a:latin typeface="+mn-lt"/>
                          <a:ea typeface="+mn-ea"/>
                          <a:cs typeface="+mn-cs"/>
                        </a:rPr>
                        <a:t> </a:t>
                      </a:r>
                      <a:r>
                        <a:rPr lang="en-SG" sz="1000" b="0" i="0" kern="1200" dirty="0" err="1">
                          <a:solidFill>
                            <a:schemeClr val="dk1"/>
                          </a:solidFill>
                          <a:effectLst/>
                          <a:latin typeface="+mn-lt"/>
                          <a:ea typeface="+mn-ea"/>
                          <a:cs typeface="+mn-cs"/>
                        </a:rPr>
                        <a:t>adipiscing</a:t>
                      </a:r>
                      <a:r>
                        <a:rPr lang="en-SG" sz="1000" b="0" i="0" kern="1200" dirty="0">
                          <a:solidFill>
                            <a:schemeClr val="dk1"/>
                          </a:solidFill>
                          <a:effectLst/>
                          <a:latin typeface="+mn-lt"/>
                          <a:ea typeface="+mn-ea"/>
                          <a:cs typeface="+mn-cs"/>
                        </a:rPr>
                        <a:t> </a:t>
                      </a:r>
                      <a:r>
                        <a:rPr lang="en-SG" sz="1000" b="0" i="0" kern="1200" dirty="0" err="1">
                          <a:solidFill>
                            <a:schemeClr val="dk1"/>
                          </a:solidFill>
                          <a:effectLst/>
                          <a:latin typeface="+mn-lt"/>
                          <a:ea typeface="+mn-ea"/>
                          <a:cs typeface="+mn-cs"/>
                        </a:rPr>
                        <a:t>elit</a:t>
                      </a:r>
                      <a:endParaRPr lang="en-SG" sz="1000" dirty="0"/>
                    </a:p>
                  </a:txBody>
                  <a:tcPr/>
                </a:tc>
                <a:tc>
                  <a:txBody>
                    <a:bodyPr/>
                    <a:lstStyle/>
                    <a:p>
                      <a:endParaRPr lang="en-SG" sz="1000" dirty="0"/>
                    </a:p>
                  </a:txBody>
                  <a:tcPr/>
                </a:tc>
                <a:tc>
                  <a:txBody>
                    <a:bodyPr/>
                    <a:lstStyle/>
                    <a:p>
                      <a:endParaRPr lang="en-SG" sz="1000" dirty="0"/>
                    </a:p>
                  </a:txBody>
                  <a:tcPr/>
                </a:tc>
                <a:extLst>
                  <a:ext uri="{0D108BD9-81ED-4DB2-BD59-A6C34878D82A}">
                    <a16:rowId xmlns:a16="http://schemas.microsoft.com/office/drawing/2014/main" val="3958270350"/>
                  </a:ext>
                </a:extLst>
              </a:tr>
              <a:tr h="422287">
                <a:tc>
                  <a:txBody>
                    <a:bodyPr/>
                    <a:lstStyle/>
                    <a:p>
                      <a:r>
                        <a:rPr lang="en-SG" sz="1000" dirty="0"/>
                        <a:t>Event 2</a:t>
                      </a:r>
                    </a:p>
                  </a:txBody>
                  <a:tcPr/>
                </a:tc>
                <a:tc>
                  <a:txBody>
                    <a:bodyPr/>
                    <a:lstStyle/>
                    <a:p>
                      <a:r>
                        <a:rPr lang="en-SG" sz="1000" dirty="0"/>
                        <a:t>15 Jul 23</a:t>
                      </a:r>
                    </a:p>
                  </a:txBody>
                  <a:tcPr/>
                </a:tc>
                <a:tc>
                  <a:txBody>
                    <a:bodyPr/>
                    <a:lstStyle/>
                    <a:p>
                      <a:r>
                        <a:rPr lang="en-SG" sz="1000" dirty="0"/>
                        <a:t>15 Aug 23</a:t>
                      </a:r>
                    </a:p>
                  </a:txBody>
                  <a:tcPr/>
                </a:tc>
                <a:tc>
                  <a:txBody>
                    <a:bodyPr/>
                    <a:lstStyle/>
                    <a:p>
                      <a:r>
                        <a:rPr lang="en-SG" sz="1000" dirty="0"/>
                        <a:t>1 Jun 23</a:t>
                      </a:r>
                    </a:p>
                  </a:txBody>
                  <a:tcPr/>
                </a:tc>
                <a:tc>
                  <a:txBody>
                    <a:bodyPr/>
                    <a:lstStyle/>
                    <a:p>
                      <a:r>
                        <a:rPr lang="en-SG" sz="1000" dirty="0"/>
                        <a:t>15 Jun 23</a:t>
                      </a:r>
                    </a:p>
                  </a:txBody>
                  <a:tcPr/>
                </a:tc>
                <a:tc>
                  <a:txBody>
                    <a:bodyPr/>
                    <a:lstStyle/>
                    <a:p>
                      <a:r>
                        <a:rPr lang="en-SG" sz="1000" b="0" i="0" kern="1200" dirty="0">
                          <a:solidFill>
                            <a:schemeClr val="dk1"/>
                          </a:solidFill>
                          <a:effectLst/>
                          <a:latin typeface="+mn-lt"/>
                          <a:ea typeface="+mn-ea"/>
                          <a:cs typeface="+mn-cs"/>
                        </a:rPr>
                        <a:t>Lorem ipsum </a:t>
                      </a:r>
                      <a:r>
                        <a:rPr lang="en-SG" sz="1000" b="0" i="0" kern="1200" dirty="0" err="1">
                          <a:solidFill>
                            <a:schemeClr val="dk1"/>
                          </a:solidFill>
                          <a:effectLst/>
                          <a:latin typeface="+mn-lt"/>
                          <a:ea typeface="+mn-ea"/>
                          <a:cs typeface="+mn-cs"/>
                        </a:rPr>
                        <a:t>dolor</a:t>
                      </a:r>
                      <a:r>
                        <a:rPr lang="en-SG" sz="1000" b="0" i="0" kern="1200" dirty="0">
                          <a:solidFill>
                            <a:schemeClr val="dk1"/>
                          </a:solidFill>
                          <a:effectLst/>
                          <a:latin typeface="+mn-lt"/>
                          <a:ea typeface="+mn-ea"/>
                          <a:cs typeface="+mn-cs"/>
                        </a:rPr>
                        <a:t> sit </a:t>
                      </a:r>
                      <a:r>
                        <a:rPr lang="en-SG" sz="1000" b="0" i="0" kern="1200" dirty="0" err="1">
                          <a:solidFill>
                            <a:schemeClr val="dk1"/>
                          </a:solidFill>
                          <a:effectLst/>
                          <a:latin typeface="+mn-lt"/>
                          <a:ea typeface="+mn-ea"/>
                          <a:cs typeface="+mn-cs"/>
                        </a:rPr>
                        <a:t>amet</a:t>
                      </a:r>
                      <a:r>
                        <a:rPr lang="en-SG" sz="1000" b="0" i="0" kern="1200" dirty="0">
                          <a:solidFill>
                            <a:schemeClr val="dk1"/>
                          </a:solidFill>
                          <a:effectLst/>
                          <a:latin typeface="+mn-lt"/>
                          <a:ea typeface="+mn-ea"/>
                          <a:cs typeface="+mn-cs"/>
                        </a:rPr>
                        <a:t>, </a:t>
                      </a:r>
                      <a:r>
                        <a:rPr lang="en-SG" sz="1000" b="0" i="0" kern="1200" dirty="0" err="1">
                          <a:solidFill>
                            <a:schemeClr val="dk1"/>
                          </a:solidFill>
                          <a:effectLst/>
                          <a:latin typeface="+mn-lt"/>
                          <a:ea typeface="+mn-ea"/>
                          <a:cs typeface="+mn-cs"/>
                        </a:rPr>
                        <a:t>consectetur</a:t>
                      </a:r>
                      <a:r>
                        <a:rPr lang="en-SG" sz="1000" b="0" i="0" kern="1200" dirty="0">
                          <a:solidFill>
                            <a:schemeClr val="dk1"/>
                          </a:solidFill>
                          <a:effectLst/>
                          <a:latin typeface="+mn-lt"/>
                          <a:ea typeface="+mn-ea"/>
                          <a:cs typeface="+mn-cs"/>
                        </a:rPr>
                        <a:t> </a:t>
                      </a:r>
                      <a:r>
                        <a:rPr lang="en-SG" sz="1000" b="0" i="0" kern="1200" dirty="0" err="1">
                          <a:solidFill>
                            <a:schemeClr val="dk1"/>
                          </a:solidFill>
                          <a:effectLst/>
                          <a:latin typeface="+mn-lt"/>
                          <a:ea typeface="+mn-ea"/>
                          <a:cs typeface="+mn-cs"/>
                        </a:rPr>
                        <a:t>adipiscing</a:t>
                      </a:r>
                      <a:r>
                        <a:rPr lang="en-SG" sz="1000" b="0" i="0" kern="1200" dirty="0">
                          <a:solidFill>
                            <a:schemeClr val="dk1"/>
                          </a:solidFill>
                          <a:effectLst/>
                          <a:latin typeface="+mn-lt"/>
                          <a:ea typeface="+mn-ea"/>
                          <a:cs typeface="+mn-cs"/>
                        </a:rPr>
                        <a:t> </a:t>
                      </a:r>
                      <a:r>
                        <a:rPr lang="en-SG" sz="1000" b="0" i="0" kern="1200" dirty="0" err="1">
                          <a:solidFill>
                            <a:schemeClr val="dk1"/>
                          </a:solidFill>
                          <a:effectLst/>
                          <a:latin typeface="+mn-lt"/>
                          <a:ea typeface="+mn-ea"/>
                          <a:cs typeface="+mn-cs"/>
                        </a:rPr>
                        <a:t>elit</a:t>
                      </a:r>
                      <a:endParaRPr lang="en-SG" sz="1000" dirty="0"/>
                    </a:p>
                  </a:txBody>
                  <a:tcPr/>
                </a:tc>
                <a:tc>
                  <a:txBody>
                    <a:bodyPr/>
                    <a:lstStyle/>
                    <a:p>
                      <a:endParaRPr lang="en-SG" sz="1000" dirty="0"/>
                    </a:p>
                  </a:txBody>
                  <a:tcPr/>
                </a:tc>
                <a:tc>
                  <a:txBody>
                    <a:bodyPr/>
                    <a:lstStyle/>
                    <a:p>
                      <a:endParaRPr lang="en-SG" sz="1000" dirty="0"/>
                    </a:p>
                  </a:txBody>
                  <a:tcPr/>
                </a:tc>
                <a:extLst>
                  <a:ext uri="{0D108BD9-81ED-4DB2-BD59-A6C34878D82A}">
                    <a16:rowId xmlns:a16="http://schemas.microsoft.com/office/drawing/2014/main" val="930326544"/>
                  </a:ext>
                </a:extLst>
              </a:tr>
              <a:tr h="422287">
                <a:tc>
                  <a:txBody>
                    <a:bodyPr/>
                    <a:lstStyle/>
                    <a:p>
                      <a:r>
                        <a:rPr lang="en-SG" sz="1000" dirty="0"/>
                        <a:t>Event 3</a:t>
                      </a:r>
                    </a:p>
                  </a:txBody>
                  <a:tcPr/>
                </a:tc>
                <a:tc>
                  <a:txBody>
                    <a:bodyPr/>
                    <a:lstStyle/>
                    <a:p>
                      <a:r>
                        <a:rPr lang="en-SG" sz="1000" dirty="0"/>
                        <a:t>1 Aug 23</a:t>
                      </a:r>
                    </a:p>
                  </a:txBody>
                  <a:tcPr/>
                </a:tc>
                <a:tc>
                  <a:txBody>
                    <a:bodyPr/>
                    <a:lstStyle/>
                    <a:p>
                      <a:r>
                        <a:rPr lang="en-SG" sz="1000" dirty="0"/>
                        <a:t>30 Aug 23</a:t>
                      </a:r>
                    </a:p>
                  </a:txBody>
                  <a:tcPr/>
                </a:tc>
                <a:tc>
                  <a:txBody>
                    <a:bodyPr/>
                    <a:lstStyle/>
                    <a:p>
                      <a:r>
                        <a:rPr lang="en-SG" sz="1000" dirty="0"/>
                        <a:t>1 Jun 23</a:t>
                      </a:r>
                    </a:p>
                  </a:txBody>
                  <a:tcPr/>
                </a:tc>
                <a:tc>
                  <a:txBody>
                    <a:bodyPr/>
                    <a:lstStyle/>
                    <a:p>
                      <a:r>
                        <a:rPr lang="en-SG" sz="1000" dirty="0"/>
                        <a:t>15 Jun 23</a:t>
                      </a:r>
                    </a:p>
                  </a:txBody>
                  <a:tcPr/>
                </a:tc>
                <a:tc>
                  <a:txBody>
                    <a:bodyPr/>
                    <a:lstStyle/>
                    <a:p>
                      <a:r>
                        <a:rPr lang="en-SG" sz="1000" b="0" i="0" kern="1200" dirty="0">
                          <a:solidFill>
                            <a:schemeClr val="dk1"/>
                          </a:solidFill>
                          <a:effectLst/>
                          <a:latin typeface="+mn-lt"/>
                          <a:ea typeface="+mn-ea"/>
                          <a:cs typeface="+mn-cs"/>
                        </a:rPr>
                        <a:t>Lorem ipsum </a:t>
                      </a:r>
                      <a:r>
                        <a:rPr lang="en-SG" sz="1000" b="0" i="0" kern="1200" dirty="0" err="1">
                          <a:solidFill>
                            <a:schemeClr val="dk1"/>
                          </a:solidFill>
                          <a:effectLst/>
                          <a:latin typeface="+mn-lt"/>
                          <a:ea typeface="+mn-ea"/>
                          <a:cs typeface="+mn-cs"/>
                        </a:rPr>
                        <a:t>dolor</a:t>
                      </a:r>
                      <a:r>
                        <a:rPr lang="en-SG" sz="1000" b="0" i="0" kern="1200" dirty="0">
                          <a:solidFill>
                            <a:schemeClr val="dk1"/>
                          </a:solidFill>
                          <a:effectLst/>
                          <a:latin typeface="+mn-lt"/>
                          <a:ea typeface="+mn-ea"/>
                          <a:cs typeface="+mn-cs"/>
                        </a:rPr>
                        <a:t> sit </a:t>
                      </a:r>
                      <a:r>
                        <a:rPr lang="en-SG" sz="1000" b="0" i="0" kern="1200" dirty="0" err="1">
                          <a:solidFill>
                            <a:schemeClr val="dk1"/>
                          </a:solidFill>
                          <a:effectLst/>
                          <a:latin typeface="+mn-lt"/>
                          <a:ea typeface="+mn-ea"/>
                          <a:cs typeface="+mn-cs"/>
                        </a:rPr>
                        <a:t>amet</a:t>
                      </a:r>
                      <a:r>
                        <a:rPr lang="en-SG" sz="1000" b="0" i="0" kern="1200" dirty="0">
                          <a:solidFill>
                            <a:schemeClr val="dk1"/>
                          </a:solidFill>
                          <a:effectLst/>
                          <a:latin typeface="+mn-lt"/>
                          <a:ea typeface="+mn-ea"/>
                          <a:cs typeface="+mn-cs"/>
                        </a:rPr>
                        <a:t>, </a:t>
                      </a:r>
                      <a:r>
                        <a:rPr lang="en-SG" sz="1000" b="0" i="0" kern="1200" dirty="0" err="1">
                          <a:solidFill>
                            <a:schemeClr val="dk1"/>
                          </a:solidFill>
                          <a:effectLst/>
                          <a:latin typeface="+mn-lt"/>
                          <a:ea typeface="+mn-ea"/>
                          <a:cs typeface="+mn-cs"/>
                        </a:rPr>
                        <a:t>consectetur</a:t>
                      </a:r>
                      <a:r>
                        <a:rPr lang="en-SG" sz="1000" b="0" i="0" kern="1200" dirty="0">
                          <a:solidFill>
                            <a:schemeClr val="dk1"/>
                          </a:solidFill>
                          <a:effectLst/>
                          <a:latin typeface="+mn-lt"/>
                          <a:ea typeface="+mn-ea"/>
                          <a:cs typeface="+mn-cs"/>
                        </a:rPr>
                        <a:t> </a:t>
                      </a:r>
                      <a:r>
                        <a:rPr lang="en-SG" sz="1000" b="0" i="0" kern="1200" dirty="0" err="1">
                          <a:solidFill>
                            <a:schemeClr val="dk1"/>
                          </a:solidFill>
                          <a:effectLst/>
                          <a:latin typeface="+mn-lt"/>
                          <a:ea typeface="+mn-ea"/>
                          <a:cs typeface="+mn-cs"/>
                        </a:rPr>
                        <a:t>adipiscing</a:t>
                      </a:r>
                      <a:r>
                        <a:rPr lang="en-SG" sz="1000" b="0" i="0" kern="1200" dirty="0">
                          <a:solidFill>
                            <a:schemeClr val="dk1"/>
                          </a:solidFill>
                          <a:effectLst/>
                          <a:latin typeface="+mn-lt"/>
                          <a:ea typeface="+mn-ea"/>
                          <a:cs typeface="+mn-cs"/>
                        </a:rPr>
                        <a:t> </a:t>
                      </a:r>
                      <a:r>
                        <a:rPr lang="en-SG" sz="1000" b="0" i="0" kern="1200" dirty="0" err="1">
                          <a:solidFill>
                            <a:schemeClr val="dk1"/>
                          </a:solidFill>
                          <a:effectLst/>
                          <a:latin typeface="+mn-lt"/>
                          <a:ea typeface="+mn-ea"/>
                          <a:cs typeface="+mn-cs"/>
                        </a:rPr>
                        <a:t>elit</a:t>
                      </a:r>
                      <a:endParaRPr lang="en-SG" sz="1000" dirty="0"/>
                    </a:p>
                  </a:txBody>
                  <a:tcPr/>
                </a:tc>
                <a:tc>
                  <a:txBody>
                    <a:bodyPr/>
                    <a:lstStyle/>
                    <a:p>
                      <a:endParaRPr lang="en-SG" sz="1000" dirty="0"/>
                    </a:p>
                  </a:txBody>
                  <a:tcPr/>
                </a:tc>
                <a:tc>
                  <a:txBody>
                    <a:bodyPr/>
                    <a:lstStyle/>
                    <a:p>
                      <a:endParaRPr lang="en-SG" sz="1000" dirty="0"/>
                    </a:p>
                  </a:txBody>
                  <a:tcPr/>
                </a:tc>
                <a:extLst>
                  <a:ext uri="{0D108BD9-81ED-4DB2-BD59-A6C34878D82A}">
                    <a16:rowId xmlns:a16="http://schemas.microsoft.com/office/drawing/2014/main" val="3660555352"/>
                  </a:ext>
                </a:extLst>
              </a:tr>
            </a:tbl>
          </a:graphicData>
        </a:graphic>
      </p:graphicFrame>
      <p:sp>
        <p:nvSpPr>
          <p:cNvPr id="3" name="Speech Bubble: Rectangle with Corners Rounded 2">
            <a:extLst>
              <a:ext uri="{FF2B5EF4-FFF2-40B4-BE49-F238E27FC236}">
                <a16:creationId xmlns:a16="http://schemas.microsoft.com/office/drawing/2014/main" id="{3902C1A2-DDAA-007A-FE70-41F376072AF2}"/>
              </a:ext>
            </a:extLst>
          </p:cNvPr>
          <p:cNvSpPr/>
          <p:nvPr/>
        </p:nvSpPr>
        <p:spPr>
          <a:xfrm>
            <a:off x="2371905" y="5613002"/>
            <a:ext cx="1402870" cy="749495"/>
          </a:xfrm>
          <a:prstGeom prst="wedgeRoundRectCallout">
            <a:avLst>
              <a:gd name="adj1" fmla="val -81407"/>
              <a:gd name="adj2" fmla="val -62547"/>
              <a:gd name="adj3" fmla="val 1666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SG" sz="1200" dirty="0">
                <a:solidFill>
                  <a:schemeClr val="tx1"/>
                </a:solidFill>
              </a:rPr>
              <a:t>Click here to create new event</a:t>
            </a:r>
          </a:p>
        </p:txBody>
      </p:sp>
      <p:sp>
        <p:nvSpPr>
          <p:cNvPr id="4" name="Rectangle 3">
            <a:extLst>
              <a:ext uri="{FF2B5EF4-FFF2-40B4-BE49-F238E27FC236}">
                <a16:creationId xmlns:a16="http://schemas.microsoft.com/office/drawing/2014/main" id="{659C7E66-CFFB-B3BD-80E9-31406E4B1D5D}"/>
              </a:ext>
            </a:extLst>
          </p:cNvPr>
          <p:cNvSpPr/>
          <p:nvPr/>
        </p:nvSpPr>
        <p:spPr>
          <a:xfrm>
            <a:off x="756489" y="5121112"/>
            <a:ext cx="1320800" cy="369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SG" sz="1200" b="1" dirty="0">
                <a:solidFill>
                  <a:schemeClr val="bg1"/>
                </a:solidFill>
                <a:hlinkClick r:id="rId4" action="ppaction://hlinksldjump">
                  <a:extLst>
                    <a:ext uri="{A12FA001-AC4F-418D-AE19-62706E023703}">
                      <ahyp:hlinkClr xmlns:ahyp="http://schemas.microsoft.com/office/drawing/2018/hyperlinkcolor" val="tx"/>
                    </a:ext>
                  </a:extLst>
                </a:hlinkClick>
              </a:rPr>
              <a:t>Add Event</a:t>
            </a:r>
            <a:endParaRPr lang="en-SG" sz="1200" b="1" dirty="0">
              <a:solidFill>
                <a:schemeClr val="bg1"/>
              </a:solidFill>
            </a:endParaRPr>
          </a:p>
        </p:txBody>
      </p:sp>
      <p:pic>
        <p:nvPicPr>
          <p:cNvPr id="6" name="Picture 5">
            <a:hlinkClick r:id="rId4" action="ppaction://hlinksldjump"/>
            <a:extLst>
              <a:ext uri="{FF2B5EF4-FFF2-40B4-BE49-F238E27FC236}">
                <a16:creationId xmlns:a16="http://schemas.microsoft.com/office/drawing/2014/main" id="{081BFF0A-DD82-0990-2503-8192BC796881}"/>
              </a:ext>
            </a:extLst>
          </p:cNvPr>
          <p:cNvPicPr>
            <a:picLocks noChangeAspect="1"/>
          </p:cNvPicPr>
          <p:nvPr/>
        </p:nvPicPr>
        <p:blipFill>
          <a:blip r:embed="rId5"/>
          <a:stretch>
            <a:fillRect/>
          </a:stretch>
        </p:blipFill>
        <p:spPr>
          <a:xfrm flipV="1">
            <a:off x="7120944" y="3459192"/>
            <a:ext cx="211509" cy="136458"/>
          </a:xfrm>
          <a:prstGeom prst="rect">
            <a:avLst/>
          </a:prstGeom>
        </p:spPr>
      </p:pic>
      <p:pic>
        <p:nvPicPr>
          <p:cNvPr id="7" name="Picture 6">
            <a:hlinkClick r:id="rId6" action="ppaction://hlinksldjump"/>
            <a:extLst>
              <a:ext uri="{FF2B5EF4-FFF2-40B4-BE49-F238E27FC236}">
                <a16:creationId xmlns:a16="http://schemas.microsoft.com/office/drawing/2014/main" id="{3F2AF937-3AD6-B7AA-04F2-0962F68C9634}"/>
              </a:ext>
            </a:extLst>
          </p:cNvPr>
          <p:cNvPicPr>
            <a:picLocks noChangeAspect="1"/>
          </p:cNvPicPr>
          <p:nvPr/>
        </p:nvPicPr>
        <p:blipFill>
          <a:blip r:embed="rId5"/>
          <a:stretch>
            <a:fillRect/>
          </a:stretch>
        </p:blipFill>
        <p:spPr>
          <a:xfrm flipV="1">
            <a:off x="7120944" y="4052372"/>
            <a:ext cx="211509" cy="136458"/>
          </a:xfrm>
          <a:prstGeom prst="rect">
            <a:avLst/>
          </a:prstGeom>
        </p:spPr>
      </p:pic>
      <p:pic>
        <p:nvPicPr>
          <p:cNvPr id="8" name="Picture 7">
            <a:hlinkClick r:id="rId6" action="ppaction://hlinksldjump"/>
            <a:extLst>
              <a:ext uri="{FF2B5EF4-FFF2-40B4-BE49-F238E27FC236}">
                <a16:creationId xmlns:a16="http://schemas.microsoft.com/office/drawing/2014/main" id="{23DEC852-BBD7-BF91-529C-EBBA8B304E64}"/>
              </a:ext>
            </a:extLst>
          </p:cNvPr>
          <p:cNvPicPr>
            <a:picLocks noChangeAspect="1"/>
          </p:cNvPicPr>
          <p:nvPr/>
        </p:nvPicPr>
        <p:blipFill>
          <a:blip r:embed="rId5"/>
          <a:stretch>
            <a:fillRect/>
          </a:stretch>
        </p:blipFill>
        <p:spPr>
          <a:xfrm flipV="1">
            <a:off x="7120944" y="4671436"/>
            <a:ext cx="211509" cy="136458"/>
          </a:xfrm>
          <a:prstGeom prst="rect">
            <a:avLst/>
          </a:prstGeom>
        </p:spPr>
      </p:pic>
      <p:sp>
        <p:nvSpPr>
          <p:cNvPr id="5" name="Speech Bubble: Rectangle with Corners Rounded 4">
            <a:extLst>
              <a:ext uri="{FF2B5EF4-FFF2-40B4-BE49-F238E27FC236}">
                <a16:creationId xmlns:a16="http://schemas.microsoft.com/office/drawing/2014/main" id="{C325E119-259B-2EB0-BF1D-C72A38643319}"/>
              </a:ext>
            </a:extLst>
          </p:cNvPr>
          <p:cNvSpPr/>
          <p:nvPr/>
        </p:nvSpPr>
        <p:spPr>
          <a:xfrm>
            <a:off x="7371393" y="2631655"/>
            <a:ext cx="1320801" cy="749495"/>
          </a:xfrm>
          <a:prstGeom prst="wedgeRoundRectCallout">
            <a:avLst>
              <a:gd name="adj1" fmla="val -47805"/>
              <a:gd name="adj2" fmla="val 84105"/>
              <a:gd name="adj3" fmla="val 1666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SG" sz="1200" dirty="0">
                <a:solidFill>
                  <a:schemeClr val="tx1"/>
                </a:solidFill>
              </a:rPr>
              <a:t>Click here to Edit new event</a:t>
            </a:r>
          </a:p>
        </p:txBody>
      </p:sp>
      <p:sp>
        <p:nvSpPr>
          <p:cNvPr id="13" name="Flowchart: Alternate Process 12">
            <a:extLst>
              <a:ext uri="{FF2B5EF4-FFF2-40B4-BE49-F238E27FC236}">
                <a16:creationId xmlns:a16="http://schemas.microsoft.com/office/drawing/2014/main" id="{05FCAC5F-C844-D972-05C8-7E815CCF4F6B}"/>
              </a:ext>
            </a:extLst>
          </p:cNvPr>
          <p:cNvSpPr/>
          <p:nvPr/>
        </p:nvSpPr>
        <p:spPr>
          <a:xfrm>
            <a:off x="8842075" y="686946"/>
            <a:ext cx="2587924" cy="2358179"/>
          </a:xfrm>
          <a:prstGeom prst="flowChartAlternateProcess">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Event management module. The user can </a:t>
            </a:r>
          </a:p>
          <a:p>
            <a:pPr marL="171450" indent="-171450">
              <a:buFont typeface="Arial" panose="020B0604020202020204" pitchFamily="34" charset="0"/>
              <a:buChar char="•"/>
            </a:pPr>
            <a:r>
              <a:rPr lang="en-US" sz="1200" dirty="0">
                <a:solidFill>
                  <a:schemeClr val="tx1"/>
                </a:solidFill>
              </a:rPr>
              <a:t>View the list of events</a:t>
            </a:r>
          </a:p>
          <a:p>
            <a:pPr marL="171450" indent="-171450">
              <a:buFont typeface="Arial" panose="020B0604020202020204" pitchFamily="34" charset="0"/>
              <a:buChar char="•"/>
            </a:pPr>
            <a:r>
              <a:rPr lang="en-US" sz="1200" dirty="0">
                <a:solidFill>
                  <a:schemeClr val="tx1"/>
                </a:solidFill>
              </a:rPr>
              <a:t>Click to each event to see the detail and update the information</a:t>
            </a:r>
          </a:p>
          <a:p>
            <a:pPr marL="171450" indent="-171450">
              <a:buFont typeface="Arial" panose="020B0604020202020204" pitchFamily="34" charset="0"/>
              <a:buChar char="•"/>
            </a:pPr>
            <a:r>
              <a:rPr lang="en-US" sz="1200" dirty="0">
                <a:solidFill>
                  <a:schemeClr val="tx1"/>
                </a:solidFill>
              </a:rPr>
              <a:t>Copy the link of each event and share it to non-Singpass user for the TPAC registration </a:t>
            </a:r>
          </a:p>
          <a:p>
            <a:pPr marL="171450" indent="-171450">
              <a:buFont typeface="Arial" panose="020B0604020202020204" pitchFamily="34" charset="0"/>
              <a:buChar char="•"/>
            </a:pPr>
            <a:r>
              <a:rPr lang="en-US" sz="1200" dirty="0">
                <a:solidFill>
                  <a:schemeClr val="tx1"/>
                </a:solidFill>
              </a:rPr>
              <a:t>Click to “Add Event” to create a new event </a:t>
            </a:r>
            <a:endParaRPr lang="en-SG" sz="1200" dirty="0">
              <a:solidFill>
                <a:schemeClr val="tx1"/>
              </a:solidFill>
            </a:endParaRPr>
          </a:p>
        </p:txBody>
      </p:sp>
      <p:pic>
        <p:nvPicPr>
          <p:cNvPr id="14" name="Picture 13">
            <a:hlinkClick r:id="rId4" action="ppaction://hlinksldjump"/>
            <a:extLst>
              <a:ext uri="{FF2B5EF4-FFF2-40B4-BE49-F238E27FC236}">
                <a16:creationId xmlns:a16="http://schemas.microsoft.com/office/drawing/2014/main" id="{FC40B470-3358-2034-59BC-12FEC1337EFF}"/>
              </a:ext>
            </a:extLst>
          </p:cNvPr>
          <p:cNvPicPr>
            <a:picLocks noChangeAspect="1"/>
          </p:cNvPicPr>
          <p:nvPr/>
        </p:nvPicPr>
        <p:blipFill>
          <a:blip r:embed="rId5"/>
          <a:stretch>
            <a:fillRect/>
          </a:stretch>
        </p:blipFill>
        <p:spPr>
          <a:xfrm flipV="1">
            <a:off x="6213017" y="3459192"/>
            <a:ext cx="211509" cy="136458"/>
          </a:xfrm>
          <a:prstGeom prst="rect">
            <a:avLst/>
          </a:prstGeom>
        </p:spPr>
      </p:pic>
      <p:pic>
        <p:nvPicPr>
          <p:cNvPr id="15" name="Picture 14">
            <a:hlinkClick r:id="rId6" action="ppaction://hlinksldjump"/>
            <a:extLst>
              <a:ext uri="{FF2B5EF4-FFF2-40B4-BE49-F238E27FC236}">
                <a16:creationId xmlns:a16="http://schemas.microsoft.com/office/drawing/2014/main" id="{B66E5331-216E-80F3-00A1-41283AAC418E}"/>
              </a:ext>
            </a:extLst>
          </p:cNvPr>
          <p:cNvPicPr>
            <a:picLocks noChangeAspect="1"/>
          </p:cNvPicPr>
          <p:nvPr/>
        </p:nvPicPr>
        <p:blipFill>
          <a:blip r:embed="rId5"/>
          <a:stretch>
            <a:fillRect/>
          </a:stretch>
        </p:blipFill>
        <p:spPr>
          <a:xfrm flipV="1">
            <a:off x="6213017" y="4052372"/>
            <a:ext cx="211509" cy="136458"/>
          </a:xfrm>
          <a:prstGeom prst="rect">
            <a:avLst/>
          </a:prstGeom>
        </p:spPr>
      </p:pic>
      <p:pic>
        <p:nvPicPr>
          <p:cNvPr id="16" name="Picture 15">
            <a:hlinkClick r:id="rId6" action="ppaction://hlinksldjump"/>
            <a:extLst>
              <a:ext uri="{FF2B5EF4-FFF2-40B4-BE49-F238E27FC236}">
                <a16:creationId xmlns:a16="http://schemas.microsoft.com/office/drawing/2014/main" id="{8B9B5491-C639-DDD0-8A43-2D4A50F4187B}"/>
              </a:ext>
            </a:extLst>
          </p:cNvPr>
          <p:cNvPicPr>
            <a:picLocks noChangeAspect="1"/>
          </p:cNvPicPr>
          <p:nvPr/>
        </p:nvPicPr>
        <p:blipFill>
          <a:blip r:embed="rId5"/>
          <a:stretch>
            <a:fillRect/>
          </a:stretch>
        </p:blipFill>
        <p:spPr>
          <a:xfrm flipV="1">
            <a:off x="6213017" y="4671436"/>
            <a:ext cx="211509" cy="136458"/>
          </a:xfrm>
          <a:prstGeom prst="rect">
            <a:avLst/>
          </a:prstGeom>
        </p:spPr>
      </p:pic>
      <p:sp>
        <p:nvSpPr>
          <p:cNvPr id="18" name="Speech Bubble: Rectangle with Corners Rounded 17">
            <a:extLst>
              <a:ext uri="{FF2B5EF4-FFF2-40B4-BE49-F238E27FC236}">
                <a16:creationId xmlns:a16="http://schemas.microsoft.com/office/drawing/2014/main" id="{DB0F0E80-7003-5124-0A14-EC9690BBDD6D}"/>
              </a:ext>
            </a:extLst>
          </p:cNvPr>
          <p:cNvSpPr/>
          <p:nvPr/>
        </p:nvSpPr>
        <p:spPr>
          <a:xfrm>
            <a:off x="5658370" y="5193823"/>
            <a:ext cx="1320801" cy="749495"/>
          </a:xfrm>
          <a:prstGeom prst="wedgeRoundRectCallout">
            <a:avLst>
              <a:gd name="adj1" fmla="val 10323"/>
              <a:gd name="adj2" fmla="val -103502"/>
              <a:gd name="adj3" fmla="val 16667"/>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SG" sz="1200" dirty="0">
                <a:solidFill>
                  <a:schemeClr val="tx1"/>
                </a:solidFill>
              </a:rPr>
              <a:t>Click here to copy the link of each event</a:t>
            </a:r>
          </a:p>
        </p:txBody>
      </p:sp>
    </p:spTree>
    <p:extLst>
      <p:ext uri="{BB962C8B-B14F-4D97-AF65-F5344CB8AC3E}">
        <p14:creationId xmlns:p14="http://schemas.microsoft.com/office/powerpoint/2010/main" val="2258538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7639</TotalTime>
  <Words>3108</Words>
  <Application>Microsoft Office PowerPoint</Application>
  <PresentationFormat>Widescreen</PresentationFormat>
  <Paragraphs>725</Paragraphs>
  <Slides>36</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Montserrat Medium</vt:lpstr>
      <vt:lpstr>Segoe UI</vt:lpstr>
      <vt:lpstr>Wingdings</vt:lpstr>
      <vt:lpstr>Office Theme</vt:lpstr>
      <vt:lpstr>PowerPoint Presentation</vt:lpstr>
      <vt:lpstr>PowerPoint Presentation</vt:lpstr>
      <vt:lpstr>PowerPoint Presentation</vt:lpstr>
      <vt:lpstr>PowerPoint Presentation</vt:lpstr>
      <vt:lpstr>PowerPoint Presentation</vt:lpstr>
      <vt:lpstr>TPAC New Application 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Huu Han Nguyen</dc:creator>
  <cp:lastModifiedBy>Thinh Ly</cp:lastModifiedBy>
  <cp:revision>272</cp:revision>
  <dcterms:created xsi:type="dcterms:W3CDTF">2023-03-10T08:41:10Z</dcterms:created>
  <dcterms:modified xsi:type="dcterms:W3CDTF">2023-11-30T09:00:25Z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0f46e1-5fba-47ae-991f-a0785d9c0dac_Enabled">
    <vt:lpwstr>true</vt:lpwstr>
  </property>
  <property fmtid="{D5CDD505-2E9C-101B-9397-08002B2CF9AE}" pid="3" name="MSIP_Label_770f46e1-5fba-47ae-991f-a0785d9c0dac_SetDate">
    <vt:lpwstr>2023-05-22T03:55:41Z</vt:lpwstr>
  </property>
  <property fmtid="{D5CDD505-2E9C-101B-9397-08002B2CF9AE}" pid="4" name="MSIP_Label_770f46e1-5fba-47ae-991f-a0785d9c0dac_Method">
    <vt:lpwstr>Privileged</vt:lpwstr>
  </property>
  <property fmtid="{D5CDD505-2E9C-101B-9397-08002B2CF9AE}" pid="5" name="MSIP_Label_770f46e1-5fba-47ae-991f-a0785d9c0dac_Name">
    <vt:lpwstr>Sensitive Normal_1</vt:lpwstr>
  </property>
  <property fmtid="{D5CDD505-2E9C-101B-9397-08002B2CF9AE}" pid="6" name="MSIP_Label_770f46e1-5fba-47ae-991f-a0785d9c0dac_SiteId">
    <vt:lpwstr>0b11c524-9a1c-4e1b-84cb-6336aefc2243</vt:lpwstr>
  </property>
  <property fmtid="{D5CDD505-2E9C-101B-9397-08002B2CF9AE}" pid="7" name="MSIP_Label_770f46e1-5fba-47ae-991f-a0785d9c0dac_ActionId">
    <vt:lpwstr>8d02fd0c-934a-4ef7-979b-a3e577f48bfe</vt:lpwstr>
  </property>
  <property fmtid="{D5CDD505-2E9C-101B-9397-08002B2CF9AE}" pid="8" name="MSIP_Label_770f46e1-5fba-47ae-991f-a0785d9c0dac_ContentBits">
    <vt:lpwstr>0</vt:lpwstr>
  </property>
  <property fmtid="{D5CDD505-2E9C-101B-9397-08002B2CF9AE}" pid="9" name="MSIP_Label_defa4170-0d19-0005-0004-bc88714345d2_Enabled">
    <vt:lpwstr>true</vt:lpwstr>
  </property>
  <property fmtid="{D5CDD505-2E9C-101B-9397-08002B2CF9AE}" pid="10" name="MSIP_Label_defa4170-0d19-0005-0004-bc88714345d2_SetDate">
    <vt:lpwstr>2023-11-28T07:41:20Z</vt:lpwstr>
  </property>
  <property fmtid="{D5CDD505-2E9C-101B-9397-08002B2CF9AE}" pid="11" name="MSIP_Label_defa4170-0d19-0005-0004-bc88714345d2_Method">
    <vt:lpwstr>Standard</vt:lpwstr>
  </property>
  <property fmtid="{D5CDD505-2E9C-101B-9397-08002B2CF9AE}" pid="12" name="MSIP_Label_defa4170-0d19-0005-0004-bc88714345d2_Name">
    <vt:lpwstr>defa4170-0d19-0005-0004-bc88714345d2</vt:lpwstr>
  </property>
  <property fmtid="{D5CDD505-2E9C-101B-9397-08002B2CF9AE}" pid="13" name="MSIP_Label_defa4170-0d19-0005-0004-bc88714345d2_SiteId">
    <vt:lpwstr>b3942313-bb6d-4630-9124-da76c64b0093</vt:lpwstr>
  </property>
  <property fmtid="{D5CDD505-2E9C-101B-9397-08002B2CF9AE}" pid="14" name="MSIP_Label_defa4170-0d19-0005-0004-bc88714345d2_ActionId">
    <vt:lpwstr>2ed736bf-ed7f-44b7-987e-902fb8c42bdd</vt:lpwstr>
  </property>
  <property fmtid="{D5CDD505-2E9C-101B-9397-08002B2CF9AE}" pid="15" name="MSIP_Label_defa4170-0d19-0005-0004-bc88714345d2_ContentBits">
    <vt:lpwstr>0</vt:lpwstr>
  </property>
</Properties>
</file>